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4"/>
  </p:sldMasterIdLst>
  <p:notesMasterIdLst>
    <p:notesMasterId r:id="rId59"/>
  </p:notesMasterIdLst>
  <p:sldIdLst>
    <p:sldId id="324" r:id="rId5"/>
    <p:sldId id="326" r:id="rId6"/>
    <p:sldId id="327" r:id="rId7"/>
    <p:sldId id="328" r:id="rId8"/>
    <p:sldId id="329" r:id="rId9"/>
    <p:sldId id="330" r:id="rId10"/>
    <p:sldId id="331" r:id="rId11"/>
    <p:sldId id="332" r:id="rId12"/>
    <p:sldId id="333" r:id="rId13"/>
    <p:sldId id="334" r:id="rId14"/>
    <p:sldId id="335" r:id="rId15"/>
    <p:sldId id="336" r:id="rId16"/>
    <p:sldId id="368" r:id="rId17"/>
    <p:sldId id="339" r:id="rId18"/>
    <p:sldId id="341" r:id="rId19"/>
    <p:sldId id="343" r:id="rId20"/>
    <p:sldId id="342" r:id="rId21"/>
    <p:sldId id="362" r:id="rId22"/>
    <p:sldId id="363" r:id="rId23"/>
    <p:sldId id="364" r:id="rId24"/>
    <p:sldId id="345" r:id="rId25"/>
    <p:sldId id="361" r:id="rId26"/>
    <p:sldId id="281" r:id="rId27"/>
    <p:sldId id="322" r:id="rId28"/>
    <p:sldId id="323" r:id="rId29"/>
    <p:sldId id="312" r:id="rId30"/>
    <p:sldId id="313" r:id="rId31"/>
    <p:sldId id="314" r:id="rId32"/>
    <p:sldId id="315" r:id="rId33"/>
    <p:sldId id="316" r:id="rId34"/>
    <p:sldId id="317" r:id="rId35"/>
    <p:sldId id="365" r:id="rId36"/>
    <p:sldId id="367" r:id="rId37"/>
    <p:sldId id="284" r:id="rId38"/>
    <p:sldId id="294" r:id="rId39"/>
    <p:sldId id="293" r:id="rId40"/>
    <p:sldId id="295" r:id="rId41"/>
    <p:sldId id="296" r:id="rId42"/>
    <p:sldId id="297" r:id="rId43"/>
    <p:sldId id="306" r:id="rId44"/>
    <p:sldId id="275" r:id="rId45"/>
    <p:sldId id="276" r:id="rId46"/>
    <p:sldId id="277" r:id="rId47"/>
    <p:sldId id="285" r:id="rId48"/>
    <p:sldId id="291" r:id="rId49"/>
    <p:sldId id="292" r:id="rId50"/>
    <p:sldId id="320" r:id="rId51"/>
    <p:sldId id="321" r:id="rId52"/>
    <p:sldId id="278" r:id="rId53"/>
    <p:sldId id="287" r:id="rId54"/>
    <p:sldId id="279" r:id="rId55"/>
    <p:sldId id="283" r:id="rId56"/>
    <p:sldId id="300" r:id="rId57"/>
    <p:sldId id="304" r:id="rId58"/>
  </p:sldIdLst>
  <p:sldSz cx="12192000" cy="6858000"/>
  <p:notesSz cx="9942513" cy="676116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5672"/>
    <a:srgbClr val="11465E"/>
    <a:srgbClr val="1A6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44862B-83A8-41E9-B6D2-1EBA467D9CA8}" v="219" dt="2019-09-04T07:38:59.9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88916" autoAdjust="0"/>
  </p:normalViewPr>
  <p:slideViewPr>
    <p:cSldViewPr>
      <p:cViewPr varScale="1">
        <p:scale>
          <a:sx n="80" d="100"/>
          <a:sy n="80" d="100"/>
        </p:scale>
        <p:origin x="834" y="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Zou" userId="260b9726081dae15" providerId="LiveId" clId="{2A44862B-83A8-41E9-B6D2-1EBA467D9CA8}"/>
    <pc:docChg chg="custSel modSld">
      <pc:chgData name="Xin Zou" userId="260b9726081dae15" providerId="LiveId" clId="{2A44862B-83A8-41E9-B6D2-1EBA467D9CA8}" dt="2019-09-04T07:38:59.958" v="1243"/>
      <pc:docMkLst>
        <pc:docMk/>
      </pc:docMkLst>
      <pc:sldChg chg="modSp">
        <pc:chgData name="Xin Zou" userId="260b9726081dae15" providerId="LiveId" clId="{2A44862B-83A8-41E9-B6D2-1EBA467D9CA8}" dt="2019-09-04T07:38:01.296" v="1226"/>
        <pc:sldMkLst>
          <pc:docMk/>
          <pc:sldMk cId="0" sldId="287"/>
        </pc:sldMkLst>
        <pc:spChg chg="mod">
          <ac:chgData name="Xin Zou" userId="260b9726081dae15" providerId="LiveId" clId="{2A44862B-83A8-41E9-B6D2-1EBA467D9CA8}" dt="2019-09-04T07:38:01.296" v="1226"/>
          <ac:spMkLst>
            <pc:docMk/>
            <pc:sldMk cId="0" sldId="287"/>
            <ac:spMk id="2" creationId="{00000000-0000-0000-0000-000000000000}"/>
          </ac:spMkLst>
        </pc:spChg>
      </pc:sldChg>
      <pc:sldChg chg="modSp">
        <pc:chgData name="Xin Zou" userId="260b9726081dae15" providerId="LiveId" clId="{2A44862B-83A8-41E9-B6D2-1EBA467D9CA8}" dt="2019-09-04T07:38:59.958" v="1243"/>
        <pc:sldMkLst>
          <pc:docMk/>
          <pc:sldMk cId="0" sldId="288"/>
        </pc:sldMkLst>
        <pc:spChg chg="mod">
          <ac:chgData name="Xin Zou" userId="260b9726081dae15" providerId="LiveId" clId="{2A44862B-83A8-41E9-B6D2-1EBA467D9CA8}" dt="2019-09-04T07:38:59.958" v="1243"/>
          <ac:spMkLst>
            <pc:docMk/>
            <pc:sldMk cId="0" sldId="288"/>
            <ac:spMk id="2" creationId="{00000000-0000-0000-0000-000000000000}"/>
          </ac:spMkLst>
        </pc:spChg>
      </pc:sldChg>
      <pc:sldChg chg="modSp modNotesTx">
        <pc:chgData name="Xin Zou" userId="260b9726081dae15" providerId="LiveId" clId="{2A44862B-83A8-41E9-B6D2-1EBA467D9CA8}" dt="2019-09-04T07:34:07.376" v="1076" actId="20577"/>
        <pc:sldMkLst>
          <pc:docMk/>
          <pc:sldMk cId="797993957" sldId="320"/>
        </pc:sldMkLst>
        <pc:spChg chg="mod">
          <ac:chgData name="Xin Zou" userId="260b9726081dae15" providerId="LiveId" clId="{2A44862B-83A8-41E9-B6D2-1EBA467D9CA8}" dt="2019-09-04T07:31:37.315" v="878" actId="6549"/>
          <ac:spMkLst>
            <pc:docMk/>
            <pc:sldMk cId="797993957" sldId="320"/>
            <ac:spMk id="3" creationId="{00000000-0000-0000-0000-000000000000}"/>
          </ac:spMkLst>
        </pc:spChg>
      </pc:sldChg>
      <pc:sldChg chg="modSp">
        <pc:chgData name="Xin Zou" userId="260b9726081dae15" providerId="LiveId" clId="{2A44862B-83A8-41E9-B6D2-1EBA467D9CA8}" dt="2019-09-04T07:36:16.645" v="1101" actId="27636"/>
        <pc:sldMkLst>
          <pc:docMk/>
          <pc:sldMk cId="529361783" sldId="321"/>
        </pc:sldMkLst>
        <pc:spChg chg="mod">
          <ac:chgData name="Xin Zou" userId="260b9726081dae15" providerId="LiveId" clId="{2A44862B-83A8-41E9-B6D2-1EBA467D9CA8}" dt="2019-09-04T07:36:16.645" v="1101" actId="27636"/>
          <ac:spMkLst>
            <pc:docMk/>
            <pc:sldMk cId="529361783" sldId="321"/>
            <ac:spMk id="3" creationId="{00000000-0000-0000-0000-000000000000}"/>
          </ac:spMkLst>
        </pc:spChg>
      </pc:sldChg>
    </pc:docChg>
  </pc:docChgLst>
  <pc:docChgLst>
    <pc:chgData name="Xin Zou" userId="260b9726081dae15" providerId="LiveId" clId="{4CDBD163-56D8-4C76-BE56-6C6A98EA8332}"/>
    <pc:docChg chg="custSel mod addSld modSld">
      <pc:chgData name="Xin Zou" userId="260b9726081dae15" providerId="LiveId" clId="{4CDBD163-56D8-4C76-BE56-6C6A98EA8332}" dt="2018-10-18T05:30:20.761" v="512" actId="26606"/>
      <pc:docMkLst>
        <pc:docMk/>
      </pc:docMkLst>
      <pc:sldChg chg="modSp">
        <pc:chgData name="Xin Zou" userId="260b9726081dae15" providerId="LiveId" clId="{4CDBD163-56D8-4C76-BE56-6C6A98EA8332}" dt="2018-10-11T06:29:59.558" v="198"/>
        <pc:sldMkLst>
          <pc:docMk/>
          <pc:sldMk cId="0" sldId="283"/>
        </pc:sldMkLst>
        <pc:spChg chg="mod">
          <ac:chgData name="Xin Zou" userId="260b9726081dae15" providerId="LiveId" clId="{4CDBD163-56D8-4C76-BE56-6C6A98EA8332}" dt="2018-10-11T06:29:59.558" v="198"/>
          <ac:spMkLst>
            <pc:docMk/>
            <pc:sldMk cId="0" sldId="283"/>
            <ac:spMk id="20482" creationId="{00000000-0000-0000-0000-000000000000}"/>
          </ac:spMkLst>
        </pc:spChg>
      </pc:sldChg>
      <pc:sldChg chg="modSp">
        <pc:chgData name="Xin Zou" userId="260b9726081dae15" providerId="LiveId" clId="{4CDBD163-56D8-4C76-BE56-6C6A98EA8332}" dt="2018-10-18T01:59:10.993" v="483" actId="5793"/>
        <pc:sldMkLst>
          <pc:docMk/>
          <pc:sldMk cId="0" sldId="288"/>
        </pc:sldMkLst>
        <pc:spChg chg="mod">
          <ac:chgData name="Xin Zou" userId="260b9726081dae15" providerId="LiveId" clId="{4CDBD163-56D8-4C76-BE56-6C6A98EA8332}" dt="2018-10-18T01:59:10.993" v="483" actId="5793"/>
          <ac:spMkLst>
            <pc:docMk/>
            <pc:sldMk cId="0" sldId="288"/>
            <ac:spMk id="3" creationId="{00000000-0000-0000-0000-000000000000}"/>
          </ac:spMkLst>
        </pc:spChg>
      </pc:sldChg>
      <pc:sldChg chg="modSp">
        <pc:chgData name="Xin Zou" userId="260b9726081dae15" providerId="LiveId" clId="{4CDBD163-56D8-4C76-BE56-6C6A98EA8332}" dt="2018-10-11T06:31:05.741" v="201" actId="27636"/>
        <pc:sldMkLst>
          <pc:docMk/>
          <pc:sldMk cId="85961665" sldId="312"/>
        </pc:sldMkLst>
        <pc:spChg chg="mod">
          <ac:chgData name="Xin Zou" userId="260b9726081dae15" providerId="LiveId" clId="{4CDBD163-56D8-4C76-BE56-6C6A98EA8332}" dt="2018-10-11T06:31:05.741" v="201" actId="27636"/>
          <ac:spMkLst>
            <pc:docMk/>
            <pc:sldMk cId="85961665" sldId="312"/>
            <ac:spMk id="2" creationId="{00000000-0000-0000-0000-000000000000}"/>
          </ac:spMkLst>
        </pc:spChg>
      </pc:sldChg>
      <pc:sldChg chg="addSp modSp mod setBg setClrOvrMap">
        <pc:chgData name="Xin Zou" userId="260b9726081dae15" providerId="LiveId" clId="{4CDBD163-56D8-4C76-BE56-6C6A98EA8332}" dt="2018-10-18T01:53:15.461" v="476" actId="26606"/>
        <pc:sldMkLst>
          <pc:docMk/>
          <pc:sldMk cId="529361783" sldId="321"/>
        </pc:sldMkLst>
        <pc:spChg chg="mod">
          <ac:chgData name="Xin Zou" userId="260b9726081dae15" providerId="LiveId" clId="{4CDBD163-56D8-4C76-BE56-6C6A98EA8332}" dt="2018-10-18T01:53:15.461" v="476" actId="26606"/>
          <ac:spMkLst>
            <pc:docMk/>
            <pc:sldMk cId="529361783" sldId="321"/>
            <ac:spMk id="2" creationId="{00000000-0000-0000-0000-000000000000}"/>
          </ac:spMkLst>
        </pc:spChg>
        <pc:spChg chg="mod">
          <ac:chgData name="Xin Zou" userId="260b9726081dae15" providerId="LiveId" clId="{4CDBD163-56D8-4C76-BE56-6C6A98EA8332}" dt="2018-10-18T01:53:15.461" v="476" actId="26606"/>
          <ac:spMkLst>
            <pc:docMk/>
            <pc:sldMk cId="529361783" sldId="321"/>
            <ac:spMk id="3" creationId="{00000000-0000-0000-0000-000000000000}"/>
          </ac:spMkLst>
        </pc:spChg>
        <pc:spChg chg="add">
          <ac:chgData name="Xin Zou" userId="260b9726081dae15" providerId="LiveId" clId="{4CDBD163-56D8-4C76-BE56-6C6A98EA8332}" dt="2018-10-18T01:53:15.461" v="476" actId="26606"/>
          <ac:spMkLst>
            <pc:docMk/>
            <pc:sldMk cId="529361783" sldId="321"/>
            <ac:spMk id="9" creationId="{05325879-C4B2-475E-B853-DC8F21A63351}"/>
          </ac:spMkLst>
        </pc:spChg>
        <pc:spChg chg="add">
          <ac:chgData name="Xin Zou" userId="260b9726081dae15" providerId="LiveId" clId="{4CDBD163-56D8-4C76-BE56-6C6A98EA8332}" dt="2018-10-18T01:53:15.461" v="476" actId="26606"/>
          <ac:spMkLst>
            <pc:docMk/>
            <pc:sldMk cId="529361783" sldId="321"/>
            <ac:spMk id="11" creationId="{012C085F-3B19-420D-902A-B55695F5036C}"/>
          </ac:spMkLst>
        </pc:spChg>
        <pc:picChg chg="mod">
          <ac:chgData name="Xin Zou" userId="260b9726081dae15" providerId="LiveId" clId="{4CDBD163-56D8-4C76-BE56-6C6A98EA8332}" dt="2018-10-18T01:53:15.461" v="476" actId="26606"/>
          <ac:picMkLst>
            <pc:docMk/>
            <pc:sldMk cId="529361783" sldId="321"/>
            <ac:picMk id="4" creationId="{7F006988-1917-44F4-A48A-B52CD7AC8FD2}"/>
          </ac:picMkLst>
        </pc:picChg>
      </pc:sldChg>
      <pc:sldChg chg="modSp">
        <pc:chgData name="Xin Zou" userId="260b9726081dae15" providerId="LiveId" clId="{4CDBD163-56D8-4C76-BE56-6C6A98EA8332}" dt="2018-10-11T06:20:54.241" v="8"/>
        <pc:sldMkLst>
          <pc:docMk/>
          <pc:sldMk cId="2126425078" sldId="326"/>
        </pc:sldMkLst>
        <pc:spChg chg="mod">
          <ac:chgData name="Xin Zou" userId="260b9726081dae15" providerId="LiveId" clId="{4CDBD163-56D8-4C76-BE56-6C6A98EA8332}" dt="2018-10-11T06:20:54.241" v="8"/>
          <ac:spMkLst>
            <pc:docMk/>
            <pc:sldMk cId="2126425078" sldId="326"/>
            <ac:spMk id="6146" creationId="{00000000-0000-0000-0000-000000000000}"/>
          </ac:spMkLst>
        </pc:spChg>
      </pc:sldChg>
      <pc:sldChg chg="addSp delSp modSp mod setBg modNotes modNotesTx">
        <pc:chgData name="Xin Zou" userId="260b9726081dae15" providerId="LiveId" clId="{4CDBD163-56D8-4C76-BE56-6C6A98EA8332}" dt="2018-10-18T05:27:53.852" v="492" actId="20577"/>
        <pc:sldMkLst>
          <pc:docMk/>
          <pc:sldMk cId="466087937" sldId="328"/>
        </pc:sldMkLst>
        <pc:spChg chg="del mod">
          <ac:chgData name="Xin Zou" userId="260b9726081dae15" providerId="LiveId" clId="{4CDBD163-56D8-4C76-BE56-6C6A98EA8332}" dt="2018-10-11T06:23:24.693" v="10" actId="478"/>
          <ac:spMkLst>
            <pc:docMk/>
            <pc:sldMk cId="466087937" sldId="328"/>
            <ac:spMk id="2" creationId="{00000000-0000-0000-0000-000000000000}"/>
          </ac:spMkLst>
        </pc:spChg>
        <pc:spChg chg="mod">
          <ac:chgData name="Xin Zou" userId="260b9726081dae15" providerId="LiveId" clId="{4CDBD163-56D8-4C76-BE56-6C6A98EA8332}" dt="2018-10-11T06:24:40.793" v="148" actId="6549"/>
          <ac:spMkLst>
            <pc:docMk/>
            <pc:sldMk cId="466087937" sldId="328"/>
            <ac:spMk id="3" creationId="{00000000-0000-0000-0000-000000000000}"/>
          </ac:spMkLst>
        </pc:spChg>
        <pc:spChg chg="add mod">
          <ac:chgData name="Xin Zou" userId="260b9726081dae15" providerId="LiveId" clId="{4CDBD163-56D8-4C76-BE56-6C6A98EA8332}" dt="2018-10-11T06:24:11.013" v="52"/>
          <ac:spMkLst>
            <pc:docMk/>
            <pc:sldMk cId="466087937" sldId="328"/>
            <ac:spMk id="5" creationId="{24D2FE7E-B4B5-417F-8DD0-815B36D4E396}"/>
          </ac:spMkLst>
        </pc:spChg>
        <pc:picChg chg="add mod">
          <ac:chgData name="Xin Zou" userId="260b9726081dae15" providerId="LiveId" clId="{4CDBD163-56D8-4C76-BE56-6C6A98EA8332}" dt="2018-10-11T06:23:35.567" v="14" actId="26606"/>
          <ac:picMkLst>
            <pc:docMk/>
            <pc:sldMk cId="466087937" sldId="328"/>
            <ac:picMk id="6" creationId="{4A1EC495-35FD-47B0-A13E-380DAB9804E4}"/>
          </ac:picMkLst>
        </pc:picChg>
      </pc:sldChg>
      <pc:sldChg chg="addSp modSp mod setBg setClrOvrMap">
        <pc:chgData name="Xin Zou" userId="260b9726081dae15" providerId="LiveId" clId="{4CDBD163-56D8-4C76-BE56-6C6A98EA8332}" dt="2018-10-18T05:30:20.761" v="512" actId="26606"/>
        <pc:sldMkLst>
          <pc:docMk/>
          <pc:sldMk cId="4113265769" sldId="331"/>
        </pc:sldMkLst>
        <pc:spChg chg="mod">
          <ac:chgData name="Xin Zou" userId="260b9726081dae15" providerId="LiveId" clId="{4CDBD163-56D8-4C76-BE56-6C6A98EA8332}" dt="2018-10-18T05:30:20.761" v="512" actId="26606"/>
          <ac:spMkLst>
            <pc:docMk/>
            <pc:sldMk cId="4113265769" sldId="331"/>
            <ac:spMk id="2" creationId="{00000000-0000-0000-0000-000000000000}"/>
          </ac:spMkLst>
        </pc:spChg>
        <pc:spChg chg="mod">
          <ac:chgData name="Xin Zou" userId="260b9726081dae15" providerId="LiveId" clId="{4CDBD163-56D8-4C76-BE56-6C6A98EA8332}" dt="2018-10-18T05:30:20.761" v="512" actId="26606"/>
          <ac:spMkLst>
            <pc:docMk/>
            <pc:sldMk cId="4113265769" sldId="331"/>
            <ac:spMk id="3" creationId="{00000000-0000-0000-0000-000000000000}"/>
          </ac:spMkLst>
        </pc:spChg>
        <pc:spChg chg="add">
          <ac:chgData name="Xin Zou" userId="260b9726081dae15" providerId="LiveId" clId="{4CDBD163-56D8-4C76-BE56-6C6A98EA8332}" dt="2018-10-18T05:30:20.761" v="512" actId="26606"/>
          <ac:spMkLst>
            <pc:docMk/>
            <pc:sldMk cId="4113265769" sldId="331"/>
            <ac:spMk id="71" creationId="{05325879-C4B2-475E-B853-DC8F21A63351}"/>
          </ac:spMkLst>
        </pc:spChg>
        <pc:spChg chg="add">
          <ac:chgData name="Xin Zou" userId="260b9726081dae15" providerId="LiveId" clId="{4CDBD163-56D8-4C76-BE56-6C6A98EA8332}" dt="2018-10-18T05:30:20.761" v="512" actId="26606"/>
          <ac:spMkLst>
            <pc:docMk/>
            <pc:sldMk cId="4113265769" sldId="331"/>
            <ac:spMk id="73" creationId="{012C085F-3B19-420D-902A-B55695F5036C}"/>
          </ac:spMkLst>
        </pc:spChg>
        <pc:picChg chg="add mod">
          <ac:chgData name="Xin Zou" userId="260b9726081dae15" providerId="LiveId" clId="{4CDBD163-56D8-4C76-BE56-6C6A98EA8332}" dt="2018-10-18T05:30:20.761" v="512" actId="26606"/>
          <ac:picMkLst>
            <pc:docMk/>
            <pc:sldMk cId="4113265769" sldId="331"/>
            <ac:picMk id="1026" creationId="{EF01F54A-8966-4EC8-B85C-C3550874936D}"/>
          </ac:picMkLst>
        </pc:picChg>
      </pc:sldChg>
      <pc:sldChg chg="modSp">
        <pc:chgData name="Xin Zou" userId="260b9726081dae15" providerId="LiveId" clId="{4CDBD163-56D8-4C76-BE56-6C6A98EA8332}" dt="2018-10-18T05:28:02.029" v="493" actId="20577"/>
        <pc:sldMkLst>
          <pc:docMk/>
          <pc:sldMk cId="2183877444" sldId="332"/>
        </pc:sldMkLst>
        <pc:spChg chg="mod">
          <ac:chgData name="Xin Zou" userId="260b9726081dae15" providerId="LiveId" clId="{4CDBD163-56D8-4C76-BE56-6C6A98EA8332}" dt="2018-10-18T05:28:02.029" v="493" actId="20577"/>
          <ac:spMkLst>
            <pc:docMk/>
            <pc:sldMk cId="2183877444" sldId="332"/>
            <ac:spMk id="13314" creationId="{00000000-0000-0000-0000-000000000000}"/>
          </ac:spMkLst>
        </pc:spChg>
      </pc:sldChg>
      <pc:sldChg chg="addSp delSp modSp mod setBg setClrOvrMap modNotesTx">
        <pc:chgData name="Xin Zou" userId="260b9726081dae15" providerId="LiveId" clId="{4CDBD163-56D8-4C76-BE56-6C6A98EA8332}" dt="2018-10-18T01:16:59.449" v="322" actId="20577"/>
        <pc:sldMkLst>
          <pc:docMk/>
          <pc:sldMk cId="148684184" sldId="335"/>
        </pc:sldMkLst>
        <pc:spChg chg="add del">
          <ac:chgData name="Xin Zou" userId="260b9726081dae15" providerId="LiveId" clId="{4CDBD163-56D8-4C76-BE56-6C6A98EA8332}" dt="2018-10-18T01:10:16.860" v="208"/>
          <ac:spMkLst>
            <pc:docMk/>
            <pc:sldMk cId="148684184" sldId="335"/>
            <ac:spMk id="2" creationId="{686AA9AC-35E1-4191-838D-DFAEC5AD7993}"/>
          </ac:spMkLst>
        </pc:spChg>
        <pc:spChg chg="mod">
          <ac:chgData name="Xin Zou" userId="260b9726081dae15" providerId="LiveId" clId="{4CDBD163-56D8-4C76-BE56-6C6A98EA8332}" dt="2018-10-18T01:12:45.048" v="210" actId="26606"/>
          <ac:spMkLst>
            <pc:docMk/>
            <pc:sldMk cId="148684184" sldId="335"/>
            <ac:spMk id="3" creationId="{00000000-0000-0000-0000-000000000000}"/>
          </ac:spMkLst>
        </pc:spChg>
        <pc:spChg chg="add">
          <ac:chgData name="Xin Zou" userId="260b9726081dae15" providerId="LiveId" clId="{4CDBD163-56D8-4C76-BE56-6C6A98EA8332}" dt="2018-10-18T01:12:45.048" v="210" actId="26606"/>
          <ac:spMkLst>
            <pc:docMk/>
            <pc:sldMk cId="148684184" sldId="335"/>
            <ac:spMk id="71" creationId="{05325879-C4B2-475E-B853-DC8F21A63351}"/>
          </ac:spMkLst>
        </pc:spChg>
        <pc:spChg chg="add">
          <ac:chgData name="Xin Zou" userId="260b9726081dae15" providerId="LiveId" clId="{4CDBD163-56D8-4C76-BE56-6C6A98EA8332}" dt="2018-10-18T01:12:45.048" v="210" actId="26606"/>
          <ac:spMkLst>
            <pc:docMk/>
            <pc:sldMk cId="148684184" sldId="335"/>
            <ac:spMk id="73" creationId="{012C085F-3B19-420D-902A-B55695F5036C}"/>
          </ac:spMkLst>
        </pc:spChg>
        <pc:spChg chg="mod">
          <ac:chgData name="Xin Zou" userId="260b9726081dae15" providerId="LiveId" clId="{4CDBD163-56D8-4C76-BE56-6C6A98EA8332}" dt="2018-10-18T01:13:13.213" v="233" actId="20577"/>
          <ac:spMkLst>
            <pc:docMk/>
            <pc:sldMk cId="148684184" sldId="335"/>
            <ac:spMk id="16386" creationId="{00000000-0000-0000-0000-000000000000}"/>
          </ac:spMkLst>
        </pc:spChg>
        <pc:picChg chg="add mod">
          <ac:chgData name="Xin Zou" userId="260b9726081dae15" providerId="LiveId" clId="{4CDBD163-56D8-4C76-BE56-6C6A98EA8332}" dt="2018-10-18T01:12:55.687" v="212" actId="14100"/>
          <ac:picMkLst>
            <pc:docMk/>
            <pc:sldMk cId="148684184" sldId="335"/>
            <ac:picMk id="4" creationId="{C3A3E29E-BBFF-4CB8-A7A9-B464B797B554}"/>
          </ac:picMkLst>
        </pc:picChg>
      </pc:sldChg>
      <pc:sldChg chg="modSp modNotesTx">
        <pc:chgData name="Xin Zou" userId="260b9726081dae15" providerId="LiveId" clId="{4CDBD163-56D8-4C76-BE56-6C6A98EA8332}" dt="2018-10-18T01:23:07.105" v="382" actId="20577"/>
        <pc:sldMkLst>
          <pc:docMk/>
          <pc:sldMk cId="550881966" sldId="339"/>
        </pc:sldMkLst>
        <pc:spChg chg="mod">
          <ac:chgData name="Xin Zou" userId="260b9726081dae15" providerId="LiveId" clId="{4CDBD163-56D8-4C76-BE56-6C6A98EA8332}" dt="2018-10-18T01:22:50.960" v="366"/>
          <ac:spMkLst>
            <pc:docMk/>
            <pc:sldMk cId="550881966" sldId="339"/>
            <ac:spMk id="20482" creationId="{00000000-0000-0000-0000-000000000000}"/>
          </ac:spMkLst>
        </pc:spChg>
      </pc:sldChg>
      <pc:sldChg chg="modSp">
        <pc:chgData name="Xin Zou" userId="260b9726081dae15" providerId="LiveId" clId="{4CDBD163-56D8-4C76-BE56-6C6A98EA8332}" dt="2018-10-18T05:27:26.394" v="490"/>
        <pc:sldMkLst>
          <pc:docMk/>
          <pc:sldMk cId="2885590856" sldId="342"/>
        </pc:sldMkLst>
        <pc:spChg chg="mod">
          <ac:chgData name="Xin Zou" userId="260b9726081dae15" providerId="LiveId" clId="{4CDBD163-56D8-4C76-BE56-6C6A98EA8332}" dt="2018-10-18T05:27:26.394" v="490"/>
          <ac:spMkLst>
            <pc:docMk/>
            <pc:sldMk cId="2885590856" sldId="342"/>
            <ac:spMk id="23554" creationId="{00000000-0000-0000-0000-000000000000}"/>
          </ac:spMkLst>
        </pc:spChg>
      </pc:sldChg>
      <pc:sldChg chg="modSp">
        <pc:chgData name="Xin Zou" userId="260b9726081dae15" providerId="LiveId" clId="{4CDBD163-56D8-4C76-BE56-6C6A98EA8332}" dt="2018-10-11T06:27:58.630" v="149" actId="2711"/>
        <pc:sldMkLst>
          <pc:docMk/>
          <pc:sldMk cId="3746704223" sldId="345"/>
        </pc:sldMkLst>
        <pc:spChg chg="mod">
          <ac:chgData name="Xin Zou" userId="260b9726081dae15" providerId="LiveId" clId="{4CDBD163-56D8-4C76-BE56-6C6A98EA8332}" dt="2018-10-11T06:27:58.630" v="149" actId="2711"/>
          <ac:spMkLst>
            <pc:docMk/>
            <pc:sldMk cId="3746704223" sldId="345"/>
            <ac:spMk id="20483" creationId="{00000000-0000-0000-0000-000000000000}"/>
          </ac:spMkLst>
        </pc:spChg>
      </pc:sldChg>
      <pc:sldChg chg="modTransition">
        <pc:chgData name="Xin Zou" userId="260b9726081dae15" providerId="LiveId" clId="{4CDBD163-56D8-4C76-BE56-6C6A98EA8332}" dt="2018-10-11T06:30:41.999" v="199"/>
        <pc:sldMkLst>
          <pc:docMk/>
          <pc:sldMk cId="1109719913" sldId="355"/>
        </pc:sldMkLst>
      </pc:sldChg>
      <pc:sldChg chg="modSp">
        <pc:chgData name="Xin Zou" userId="260b9726081dae15" providerId="LiveId" clId="{4CDBD163-56D8-4C76-BE56-6C6A98EA8332}" dt="2018-10-18T01:52:15.737" v="474" actId="404"/>
        <pc:sldMkLst>
          <pc:docMk/>
          <pc:sldMk cId="622215062" sldId="358"/>
        </pc:sldMkLst>
        <pc:spChg chg="mod">
          <ac:chgData name="Xin Zou" userId="260b9726081dae15" providerId="LiveId" clId="{4CDBD163-56D8-4C76-BE56-6C6A98EA8332}" dt="2018-10-18T01:52:15.737" v="474" actId="404"/>
          <ac:spMkLst>
            <pc:docMk/>
            <pc:sldMk cId="622215062" sldId="358"/>
            <ac:spMk id="34818" creationId="{00000000-0000-0000-0000-000000000000}"/>
          </ac:spMkLst>
        </pc:spChg>
      </pc:sldChg>
      <pc:sldChg chg="addSp delSp modSp add modNotesTx">
        <pc:chgData name="Xin Zou" userId="260b9726081dae15" providerId="LiveId" clId="{4CDBD163-56D8-4C76-BE56-6C6A98EA8332}" dt="2018-10-18T05:04:08.717" v="484" actId="20577"/>
        <pc:sldMkLst>
          <pc:docMk/>
          <pc:sldMk cId="2518077704" sldId="375"/>
        </pc:sldMkLst>
        <pc:spChg chg="mod">
          <ac:chgData name="Xin Zou" userId="260b9726081dae15" providerId="LiveId" clId="{4CDBD163-56D8-4C76-BE56-6C6A98EA8332}" dt="2018-10-18T01:50:11.106" v="473" actId="20577"/>
          <ac:spMkLst>
            <pc:docMk/>
            <pc:sldMk cId="2518077704" sldId="375"/>
            <ac:spMk id="2" creationId="{FC503CCA-DD0A-4EB9-B534-59AC05E165ED}"/>
          </ac:spMkLst>
        </pc:spChg>
        <pc:spChg chg="del">
          <ac:chgData name="Xin Zou" userId="260b9726081dae15" providerId="LiveId" clId="{4CDBD163-56D8-4C76-BE56-6C6A98EA8332}" dt="2018-10-18T01:49:05.351" v="384"/>
          <ac:spMkLst>
            <pc:docMk/>
            <pc:sldMk cId="2518077704" sldId="375"/>
            <ac:spMk id="3" creationId="{A385629B-5559-4BD2-A307-D1346B708FBD}"/>
          </ac:spMkLst>
        </pc:spChg>
        <pc:picChg chg="add mod">
          <ac:chgData name="Xin Zou" userId="260b9726081dae15" providerId="LiveId" clId="{4CDBD163-56D8-4C76-BE56-6C6A98EA8332}" dt="2018-10-18T01:49:43.170" v="392" actId="1076"/>
          <ac:picMkLst>
            <pc:docMk/>
            <pc:sldMk cId="2518077704" sldId="375"/>
            <ac:picMk id="5" creationId="{62F4FA65-F667-4239-B85C-023F156EF35D}"/>
          </ac:picMkLst>
        </pc:picChg>
        <pc:picChg chg="add mod">
          <ac:chgData name="Xin Zou" userId="260b9726081dae15" providerId="LiveId" clId="{4CDBD163-56D8-4C76-BE56-6C6A98EA8332}" dt="2018-10-18T01:49:39.731" v="391" actId="14100"/>
          <ac:picMkLst>
            <pc:docMk/>
            <pc:sldMk cId="2518077704" sldId="375"/>
            <ac:picMk id="6" creationId="{6893851E-C333-4666-9D4A-65E83B3C72DA}"/>
          </ac:picMkLst>
        </pc:picChg>
      </pc:sldChg>
    </pc:docChg>
  </pc:docChgLst>
  <pc:docChgLst>
    <pc:chgData name="Xin Zou" userId="260b9726081dae15" providerId="LiveId" clId="{6234199A-478F-4148-8745-10903B7EAAB7}"/>
    <pc:docChg chg="custSel modSld">
      <pc:chgData name="Xin Zou" userId="260b9726081dae15" providerId="LiveId" clId="{6234199A-478F-4148-8745-10903B7EAAB7}" dt="2018-10-08T05:56:43.963" v="3" actId="20577"/>
      <pc:docMkLst>
        <pc:docMk/>
      </pc:docMkLst>
      <pc:sldChg chg="modSp">
        <pc:chgData name="Xin Zou" userId="260b9726081dae15" providerId="LiveId" clId="{6234199A-478F-4148-8745-10903B7EAAB7}" dt="2018-10-08T05:56:43.963" v="3" actId="20577"/>
        <pc:sldMkLst>
          <pc:docMk/>
          <pc:sldMk cId="136457975" sldId="324"/>
        </pc:sldMkLst>
        <pc:spChg chg="mod">
          <ac:chgData name="Xin Zou" userId="260b9726081dae15" providerId="LiveId" clId="{6234199A-478F-4148-8745-10903B7EAAB7}" dt="2018-10-08T05:56:43.963" v="3" actId="20577"/>
          <ac:spMkLst>
            <pc:docMk/>
            <pc:sldMk cId="136457975" sldId="324"/>
            <ac:spMk id="921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8422" cy="3380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31790" y="0"/>
            <a:ext cx="4308422" cy="3380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B18E6F31-22DB-4342-92DF-FA919C379117}" type="datetimeFigureOut">
              <a:rPr lang="en-US"/>
              <a:pPr>
                <a:defRPr/>
              </a:pPr>
              <a:t>9/29/2020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716213" y="506413"/>
            <a:ext cx="4510087" cy="25368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4252" y="3211553"/>
            <a:ext cx="7954010" cy="3042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21932"/>
            <a:ext cx="4308422" cy="3380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31790" y="6421932"/>
            <a:ext cx="4308422" cy="3380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FE6415E4-F18E-493E-96B0-E17FAD6F9F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229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Window" TargetMode="External"/><Relationship Id="rId7" Type="http://schemas.openxmlformats.org/officeDocument/2006/relationships/hyperlink" Target="http://en.wikipedia.org/wiki/Litter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en.wikipedia.org/wiki/Sidewalk" TargetMode="External"/><Relationship Id="rId5" Type="http://schemas.openxmlformats.org/officeDocument/2006/relationships/hyperlink" Target="http://en.wikipedia.org/wiki/Squatter" TargetMode="External"/><Relationship Id="rId4" Type="http://schemas.openxmlformats.org/officeDocument/2006/relationships/hyperlink" Target="http://en.wikipedia.org/wiki/Vandalism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                     #include "</a:t>
            </a:r>
            <a:r>
              <a:rPr lang="en-US" dirty="0" err="1"/>
              <a:t>stdafx.h</a:t>
            </a:r>
            <a:r>
              <a:rPr lang="en-US" dirty="0"/>
              <a:t>"</a:t>
            </a:r>
          </a:p>
          <a:p>
            <a:r>
              <a:rPr lang="en-US" dirty="0"/>
              <a:t>                                 #include             "</a:t>
            </a:r>
            <a:r>
              <a:rPr lang="en-US" dirty="0" err="1"/>
              <a:t>stdio.h</a:t>
            </a:r>
            <a:r>
              <a:rPr lang="en-US" dirty="0"/>
              <a:t>" </a:t>
            </a:r>
          </a:p>
          <a:p>
            <a:r>
              <a:rPr lang="en-US" dirty="0"/>
              <a:t>                              void test                     (); </a:t>
            </a:r>
          </a:p>
          <a:p>
            <a:r>
              <a:rPr lang="en-US" dirty="0"/>
              <a:t>                         int _</a:t>
            </a:r>
            <a:r>
              <a:rPr lang="en-US" dirty="0" err="1"/>
              <a:t>tmain</a:t>
            </a:r>
            <a:endParaRPr lang="en-US" dirty="0"/>
          </a:p>
          <a:p>
            <a:r>
              <a:rPr lang="en-US" dirty="0"/>
              <a:t>                      (int </a:t>
            </a:r>
            <a:r>
              <a:rPr lang="en-US" dirty="0" err="1"/>
              <a:t>argc</a:t>
            </a:r>
            <a:r>
              <a:rPr lang="en-US" dirty="0"/>
              <a:t>, </a:t>
            </a:r>
          </a:p>
          <a:p>
            <a:r>
              <a:rPr lang="en-US" dirty="0"/>
              <a:t>                    _TCHAR*  </a:t>
            </a:r>
            <a:r>
              <a:rPr lang="en-US" dirty="0" err="1"/>
              <a:t>argv</a:t>
            </a:r>
            <a:r>
              <a:rPr lang="en-US" dirty="0"/>
              <a:t>[])</a:t>
            </a:r>
          </a:p>
          <a:p>
            <a:r>
              <a:rPr lang="en-US" dirty="0"/>
              <a:t>                 { test(); return</a:t>
            </a:r>
          </a:p>
          <a:p>
            <a:r>
              <a:rPr lang="en-US" dirty="0"/>
              <a:t>               0; } char C[25]</a:t>
            </a:r>
          </a:p>
          <a:p>
            <a:r>
              <a:rPr lang="en-US" dirty="0"/>
              <a:t>     [40];void d(int x,</a:t>
            </a:r>
          </a:p>
          <a:p>
            <a:r>
              <a:rPr lang="en-US" dirty="0"/>
              <a:t>   int y) {C[x][y]=</a:t>
            </a:r>
          </a:p>
          <a:p>
            <a:r>
              <a:rPr lang="en-US" dirty="0"/>
              <a:t>   C[x][y+1]=32;}</a:t>
            </a:r>
          </a:p>
          <a:p>
            <a:r>
              <a:rPr lang="en-US" dirty="0"/>
              <a:t> int f(int x){return </a:t>
            </a:r>
          </a:p>
          <a:p>
            <a:r>
              <a:rPr lang="en-US" dirty="0"/>
              <a:t>   (int)x*x*.08;}</a:t>
            </a:r>
          </a:p>
          <a:p>
            <a:r>
              <a:rPr lang="en-US" dirty="0"/>
              <a:t> void test(){int </a:t>
            </a:r>
            <a:r>
              <a:rPr lang="en-US" dirty="0" err="1"/>
              <a:t>i,j</a:t>
            </a:r>
            <a:r>
              <a:rPr lang="en-US" dirty="0"/>
              <a:t>; </a:t>
            </a:r>
          </a:p>
          <a:p>
            <a:r>
              <a:rPr lang="en-US" dirty="0"/>
              <a:t>        char s[5]="TEST";</a:t>
            </a:r>
          </a:p>
          <a:p>
            <a:r>
              <a:rPr lang="en-US" dirty="0"/>
              <a:t>    for(</a:t>
            </a:r>
            <a:r>
              <a:rPr lang="en-US" dirty="0" err="1"/>
              <a:t>i</a:t>
            </a:r>
            <a:r>
              <a:rPr lang="en-US" dirty="0"/>
              <a:t>=0;i&lt;25;i++)</a:t>
            </a:r>
          </a:p>
          <a:p>
            <a:r>
              <a:rPr lang="en-US" dirty="0"/>
              <a:t>    for(j=0;j&lt;40;j++)</a:t>
            </a:r>
          </a:p>
          <a:p>
            <a:r>
              <a:rPr lang="en-US" dirty="0"/>
              <a:t>    C[</a:t>
            </a:r>
            <a:r>
              <a:rPr lang="en-US" dirty="0" err="1"/>
              <a:t>i</a:t>
            </a:r>
            <a:r>
              <a:rPr lang="en-US" dirty="0"/>
              <a:t>][j]=s[(</a:t>
            </a:r>
            <a:r>
              <a:rPr lang="en-US" dirty="0" err="1"/>
              <a:t>i+j</a:t>
            </a:r>
            <a:r>
              <a:rPr lang="en-US" dirty="0"/>
              <a:t>)%4];</a:t>
            </a:r>
          </a:p>
          <a:p>
            <a:r>
              <a:rPr lang="en-US" dirty="0"/>
              <a:t>    for(</a:t>
            </a:r>
            <a:r>
              <a:rPr lang="en-US" dirty="0" err="1"/>
              <a:t>i</a:t>
            </a:r>
            <a:r>
              <a:rPr lang="en-US" dirty="0"/>
              <a:t>=1;i&lt;=7;i++)</a:t>
            </a:r>
          </a:p>
          <a:p>
            <a:r>
              <a:rPr lang="en-US" dirty="0"/>
              <a:t>         {d(18-i,12);</a:t>
            </a:r>
          </a:p>
          <a:p>
            <a:r>
              <a:rPr lang="en-US" dirty="0"/>
              <a:t>          C[20-f(</a:t>
            </a:r>
            <a:r>
              <a:rPr lang="en-US" dirty="0" err="1"/>
              <a:t>i</a:t>
            </a:r>
            <a:r>
              <a:rPr lang="en-US" dirty="0"/>
              <a:t>)][i+19]=</a:t>
            </a:r>
          </a:p>
          <a:p>
            <a:r>
              <a:rPr lang="en-US" dirty="0"/>
              <a:t>       C[20-f(</a:t>
            </a:r>
            <a:r>
              <a:rPr lang="en-US" dirty="0" err="1"/>
              <a:t>i</a:t>
            </a:r>
            <a:r>
              <a:rPr lang="en-US" dirty="0"/>
              <a:t>)][20-i]=32;</a:t>
            </a:r>
          </a:p>
          <a:p>
            <a:r>
              <a:rPr lang="en-US" dirty="0"/>
              <a:t>       }d(10,13);d(9,13);</a:t>
            </a:r>
          </a:p>
          <a:p>
            <a:r>
              <a:rPr lang="en-US" dirty="0"/>
              <a:t>        d(8,14);d(7,15);</a:t>
            </a:r>
          </a:p>
          <a:p>
            <a:r>
              <a:rPr lang="en-US" dirty="0"/>
              <a:t>       d(6,16);d(5,18);d(5,20);                     d(5,22);d(5,26);</a:t>
            </a:r>
          </a:p>
          <a:p>
            <a:r>
              <a:rPr lang="en-US" dirty="0"/>
              <a:t>           d(6,23);d(6,25);d(7,25);for(</a:t>
            </a:r>
            <a:r>
              <a:rPr lang="en-US" dirty="0" err="1"/>
              <a:t>i</a:t>
            </a:r>
            <a:r>
              <a:rPr lang="en-US" dirty="0"/>
              <a:t>=0;i&lt;25;i++,</a:t>
            </a:r>
            <a:r>
              <a:rPr lang="en-US" dirty="0" err="1"/>
              <a:t>printf</a:t>
            </a:r>
            <a:r>
              <a:rPr lang="en-US" dirty="0"/>
              <a:t>("\n"))</a:t>
            </a:r>
          </a:p>
          <a:p>
            <a:r>
              <a:rPr lang="en-US" dirty="0"/>
              <a:t>                for(j=0;j&lt;40;printf("%</a:t>
            </a:r>
            <a:r>
              <a:rPr lang="en-US" dirty="0" err="1"/>
              <a:t>c",C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][</a:t>
            </a:r>
            <a:r>
              <a:rPr lang="en-US" dirty="0" err="1"/>
              <a:t>j++</a:t>
            </a:r>
            <a:r>
              <a:rPr lang="en-US" dirty="0"/>
              <a:t>]));</a:t>
            </a:r>
          </a:p>
          <a:p>
            <a:r>
              <a:rPr lang="en-US" dirty="0"/>
              <a:t>                       </a:t>
            </a:r>
            <a:r>
              <a:rPr lang="en-US" dirty="0" err="1"/>
              <a:t>scanf_s</a:t>
            </a:r>
            <a:r>
              <a:rPr lang="en-US" dirty="0"/>
              <a:t>("%c", &amp;s[0]);</a:t>
            </a:r>
          </a:p>
          <a:p>
            <a:r>
              <a:rPr lang="en-US" dirty="0"/>
              <a:t>                                   }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6415E4-F18E-493E-96B0-E17FAD6F9F4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17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6415E4-F18E-493E-96B0-E17FAD6F9F47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083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only </a:t>
            </a:r>
            <a:r>
              <a:rPr lang="en-US" dirty="0" err="1"/>
              <a:t>vacid</a:t>
            </a:r>
            <a:r>
              <a:rPr lang="en-US" dirty="0"/>
              <a:t> measurement of code </a:t>
            </a:r>
            <a:r>
              <a:rPr lang="en-US" dirty="0" err="1"/>
              <a:t>quacity</a:t>
            </a:r>
            <a:r>
              <a:rPr lang="en-US" dirty="0"/>
              <a:t> :</a:t>
            </a:r>
            <a:r>
              <a:rPr lang="en-US" dirty="0" err="1"/>
              <a:t>wtfs</a:t>
            </a:r>
            <a:r>
              <a:rPr lang="en-US" dirty="0"/>
              <a:t>/</a:t>
            </a:r>
            <a:r>
              <a:rPr lang="en-US" dirty="0" err="1"/>
              <a:t>mintune</a:t>
            </a:r>
            <a:r>
              <a:rPr lang="en-US" dirty="0"/>
              <a:t>.</a:t>
            </a:r>
            <a:r>
              <a:rPr lang="zh-CN" altLang="en-US" dirty="0"/>
              <a:t>唯一有效的代码质量度量：</a:t>
            </a:r>
            <a:r>
              <a:rPr lang="en-US" altLang="zh-CN" dirty="0" err="1"/>
              <a:t>wtfs</a:t>
            </a:r>
            <a:r>
              <a:rPr lang="en-US" altLang="zh-CN" dirty="0"/>
              <a:t> /</a:t>
            </a:r>
            <a:r>
              <a:rPr lang="zh-CN" altLang="en-US" dirty="0"/>
              <a:t>分钟。</a:t>
            </a:r>
            <a:endParaRPr lang="en-US" dirty="0"/>
          </a:p>
          <a:p>
            <a:r>
              <a:rPr lang="en-US" dirty="0" err="1"/>
              <a:t>WTF:what</a:t>
            </a:r>
            <a:r>
              <a:rPr lang="en-US" dirty="0"/>
              <a:t> the fuck</a:t>
            </a:r>
          </a:p>
          <a:p>
            <a:r>
              <a:rPr lang="en-US" dirty="0"/>
              <a:t>Code</a:t>
            </a:r>
            <a:r>
              <a:rPr lang="en-US" baseline="0" dirty="0"/>
              <a:t> Review:</a:t>
            </a:r>
            <a:r>
              <a:rPr lang="zh-CN" altLang="en-US" baseline="0" dirty="0"/>
              <a:t>代码审查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6415E4-F18E-493E-96B0-E17FAD6F9F4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1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716213" y="506413"/>
            <a:ext cx="4510087" cy="2536825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"Consider a building with a few broken </a:t>
            </a:r>
            <a:r>
              <a:rPr lang="en-US" dirty="0">
                <a:hlinkClick r:id="rId3" action="ppaction://hlinkfile" tooltip="Window"/>
              </a:rPr>
              <a:t>windows</a:t>
            </a:r>
            <a:r>
              <a:rPr lang="en-US" dirty="0"/>
              <a:t>. If the windows are not repaired, the tendency is for </a:t>
            </a:r>
            <a:r>
              <a:rPr lang="en-US" dirty="0">
                <a:hlinkClick r:id="rId4" action="ppaction://hlinkfile" tooltip="Vandalism"/>
              </a:rPr>
              <a:t>vandals</a:t>
            </a:r>
            <a:r>
              <a:rPr lang="en-US" dirty="0"/>
              <a:t> to break a few more windows. Eventually, they may even break into the building, and if it's unoccupied, perhaps become </a:t>
            </a:r>
            <a:r>
              <a:rPr lang="en-US" dirty="0">
                <a:hlinkClick r:id="rId5" action="ppaction://hlinkfile" tooltip="Squatter"/>
              </a:rPr>
              <a:t>squatters</a:t>
            </a:r>
            <a:r>
              <a:rPr lang="en-US" dirty="0"/>
              <a:t> or light fires inside. Or consider a </a:t>
            </a:r>
            <a:r>
              <a:rPr lang="en-US" dirty="0">
                <a:hlinkClick r:id="rId6" action="ppaction://hlinkfile" tooltip="Sidewalk"/>
              </a:rPr>
              <a:t>sidewalk</a:t>
            </a:r>
            <a:r>
              <a:rPr lang="en-US" dirty="0"/>
              <a:t>. Some </a:t>
            </a:r>
            <a:r>
              <a:rPr lang="en-US" dirty="0">
                <a:hlinkClick r:id="rId7" action="ppaction://hlinkfile" tooltip="Litter"/>
              </a:rPr>
              <a:t>litter</a:t>
            </a:r>
            <a:r>
              <a:rPr lang="en-US" dirty="0"/>
              <a:t> accumulates. Soon, more litter accumulates. Eventually, people even start leaving bags of trash from take-out restaurants there or breaking into cars." </a:t>
            </a:r>
          </a:p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256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06003DD4-3A74-4F85-9864-8D290F976D1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5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可靠的</a:t>
            </a:r>
            <a:r>
              <a:rPr lang="en-US" altLang="zh-CN" dirty="0"/>
              <a:t>/</a:t>
            </a:r>
            <a:r>
              <a:rPr lang="zh-CN" altLang="en-US" dirty="0"/>
              <a:t>健壮的</a:t>
            </a:r>
            <a:r>
              <a:rPr lang="en-US" altLang="zh-CN" dirty="0"/>
              <a:t>/</a:t>
            </a:r>
            <a:r>
              <a:rPr lang="zh-CN" altLang="en-US" dirty="0"/>
              <a:t>没有</a:t>
            </a:r>
            <a:r>
              <a:rPr lang="en-US" altLang="zh-CN" dirty="0"/>
              <a:t>bug</a:t>
            </a:r>
            <a:r>
              <a:rPr lang="zh-CN" altLang="en-US" dirty="0"/>
              <a:t>的代码</a:t>
            </a:r>
            <a:endParaRPr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专业人士需要可靠的代码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零缺陷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容易理解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明确定义你的假设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dirty="0"/>
              <a:t>易于维护</a:t>
            </a:r>
            <a:endParaRPr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明确定义依赖项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6415E4-F18E-493E-96B0-E17FAD6F9F4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784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6415E4-F18E-493E-96B0-E17FAD6F9F4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041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6415E4-F18E-493E-96B0-E17FAD6F9F4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24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“天赋赢得比赛，但团队合作和智慧赢得冠军。”</a:t>
            </a:r>
          </a:p>
          <a:p>
            <a:r>
              <a:rPr lang="zh-CN" altLang="en-US" dirty="0"/>
              <a:t>                                                       </a:t>
            </a:r>
            <a:r>
              <a:rPr lang="en-US" altLang="zh-CN" dirty="0"/>
              <a:t>- </a:t>
            </a:r>
            <a:r>
              <a:rPr lang="zh-CN" altLang="en-US" dirty="0"/>
              <a:t>迈克尔</a:t>
            </a:r>
            <a:r>
              <a:rPr lang="en-US" altLang="zh-CN" dirty="0"/>
              <a:t>·</a:t>
            </a:r>
            <a:r>
              <a:rPr lang="zh-CN" altLang="en-US" dirty="0"/>
              <a:t>乔丹</a:t>
            </a:r>
          </a:p>
          <a:p>
            <a:r>
              <a:rPr lang="zh-CN" altLang="en-US" dirty="0"/>
              <a:t>团队合作始于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en-US" altLang="zh-CN" dirty="0"/>
              <a:t>1</a:t>
            </a:r>
            <a:r>
              <a:rPr lang="zh-CN" altLang="en-US" dirty="0"/>
              <a:t>协作</a:t>
            </a:r>
          </a:p>
          <a:p>
            <a:r>
              <a:rPr lang="zh-CN" altLang="en-US" dirty="0"/>
              <a:t>让我们从研究</a:t>
            </a:r>
            <a:r>
              <a:rPr lang="en-US" altLang="zh-CN" dirty="0"/>
              <a:t>2</a:t>
            </a:r>
            <a:r>
              <a:rPr lang="zh-CN" altLang="en-US" dirty="0"/>
              <a:t>个人如何一起工作开始。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6415E4-F18E-493E-96B0-E17FAD6F9F4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73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716213" y="506413"/>
            <a:ext cx="4510087" cy="2536825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dirty="0"/>
              <a:t>Ask students to submit one very annoying thing they wish their partners can improve. </a:t>
            </a:r>
          </a:p>
          <a:p>
            <a:pPr>
              <a:spcBef>
                <a:spcPct val="0"/>
              </a:spcBef>
            </a:pPr>
            <a:r>
              <a:rPr lang="en-US" dirty="0"/>
              <a:t>Then randomly pick a pair,  and ask one of them to practice the sandwich to others. </a:t>
            </a:r>
          </a:p>
          <a:p>
            <a:pPr>
              <a:spcBef>
                <a:spcPct val="0"/>
              </a:spcBef>
            </a:pPr>
            <a:endParaRPr lang="en-US" dirty="0"/>
          </a:p>
          <a:p>
            <a:pPr>
              <a:spcBef>
                <a:spcPct val="0"/>
              </a:spcBef>
            </a:pPr>
            <a:r>
              <a:rPr lang="en-US" dirty="0"/>
              <a:t>Use a REAL sandwich as example. </a:t>
            </a:r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D2833DA-D558-4820-88AA-45CE40B8F776}" type="slidenum">
              <a:rPr lang="en-US">
                <a:latin typeface="Arial" charset="0"/>
              </a:rPr>
              <a:pPr/>
              <a:t>44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921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如果只是客观描述事实， 双方对事实会发生争论。 </a:t>
            </a:r>
            <a:endParaRPr lang="en-US" altLang="zh-CN" dirty="0"/>
          </a:p>
          <a:p>
            <a:r>
              <a:rPr lang="zh-CN" altLang="en-US" dirty="0"/>
              <a:t>这里强调的是我受到了影响 </a:t>
            </a:r>
            <a:r>
              <a:rPr lang="en-US" altLang="zh-CN" dirty="0"/>
              <a:t>--- </a:t>
            </a:r>
            <a:r>
              <a:rPr lang="zh-CN" altLang="en-US" dirty="0"/>
              <a:t>这是“我” 非常可以确认的事实。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6415E4-F18E-493E-96B0-E17FAD6F9F47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11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226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368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996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7786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1568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5749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476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667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635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912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50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739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57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87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187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571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820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7857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kml.org/lkml/2016/7/8/625" TargetMode="External"/><Relationship Id="rId2" Type="http://schemas.openxmlformats.org/officeDocument/2006/relationships/hyperlink" Target="https://www.theregister.co.uk/2016/07/11/linus_torvalds_in_sweary_rant_about_punctuation_in_kernel_comment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Series/Visual-Studio-2012-Premium-and-Ultimate-Overview/Visual-Studio-Ultimate-2012-Using-Code-Review-to-Improve-Quality#comments" TargetMode="External"/><Relationship Id="rId2" Type="http://schemas.openxmlformats.org/officeDocument/2006/relationships/hyperlink" Target="https://channel9.msdn.com/Series/Visual-Studio-2012-Premium-and-Ultimate-Overview-CHS/Visual-Studio-Ultimate-2012-Using-Code-Review-to-improve-quality-CH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visualstudio.microsoft.com/services/live-share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zh-CN" altLang="en-US" dirty="0"/>
              <a:t>两人合作</a:t>
            </a:r>
            <a:endParaRPr lang="en-US" dirty="0"/>
          </a:p>
        </p:txBody>
      </p:sp>
      <p:sp>
        <p:nvSpPr>
          <p:cNvPr id="9219" name="Subtitle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endParaRPr lang="en-US" sz="2500" dirty="0"/>
          </a:p>
          <a:p>
            <a:pPr>
              <a:lnSpc>
                <a:spcPct val="80000"/>
              </a:lnSpc>
            </a:pPr>
            <a:r>
              <a:rPr lang="zh-CN" altLang="en-US" sz="2500" dirty="0"/>
              <a:t>构建之法 </a:t>
            </a:r>
            <a:r>
              <a:rPr lang="en-US" altLang="zh-CN" sz="2500" dirty="0"/>
              <a:t>– </a:t>
            </a:r>
            <a:r>
              <a:rPr lang="zh-CN" altLang="en-US" sz="2500" dirty="0"/>
              <a:t>现代软件工程 第 </a:t>
            </a:r>
            <a:r>
              <a:rPr lang="en-US" altLang="zh-CN" sz="2500" dirty="0"/>
              <a:t>4 </a:t>
            </a:r>
            <a:r>
              <a:rPr lang="zh-CN" altLang="en-US" sz="2500" dirty="0"/>
              <a:t>章</a:t>
            </a:r>
            <a:endParaRPr lang="en-US" sz="2500" dirty="0"/>
          </a:p>
          <a:p>
            <a:pPr>
              <a:lnSpc>
                <a:spcPct val="80000"/>
              </a:lnSpc>
            </a:pP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36457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ea typeface="宋体" pitchFamily="2" charset="-122"/>
              </a:rPr>
              <a:t>What’s solid code?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ea typeface="宋体" pitchFamily="2" charset="-122"/>
              </a:rPr>
              <a:t>Professionals need solid code</a:t>
            </a:r>
          </a:p>
          <a:p>
            <a:pPr eaLnBrk="1" hangingPunct="1"/>
            <a:r>
              <a:rPr lang="en-US" altLang="zh-CN" dirty="0">
                <a:ea typeface="宋体" pitchFamily="2" charset="-122"/>
              </a:rPr>
              <a:t>ZERO defect</a:t>
            </a:r>
          </a:p>
          <a:p>
            <a:pPr eaLnBrk="1" hangingPunct="1"/>
            <a:r>
              <a:rPr lang="en-US" altLang="zh-CN" dirty="0">
                <a:ea typeface="宋体" pitchFamily="2" charset="-122"/>
              </a:rPr>
              <a:t>easy to understand</a:t>
            </a: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Define your assumption explicitly</a:t>
            </a:r>
          </a:p>
          <a:p>
            <a:pPr eaLnBrk="1" hangingPunct="1"/>
            <a:r>
              <a:rPr lang="en-US" altLang="zh-CN" dirty="0">
                <a:ea typeface="宋体" pitchFamily="2" charset="-122"/>
              </a:rPr>
              <a:t>Easy to maintain</a:t>
            </a: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Define your dependency explicitly</a:t>
            </a:r>
          </a:p>
          <a:p>
            <a:pPr eaLnBrk="1" hangingPunct="1"/>
            <a:endParaRPr lang="en-US" altLang="zh-CN" dirty="0">
              <a:ea typeface="宋体" pitchFamily="2" charset="-122"/>
            </a:endParaRPr>
          </a:p>
          <a:p>
            <a:pPr eaLnBrk="1" hangingPunct="1"/>
            <a:endParaRPr lang="zh-CN" altLang="en-US" dirty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3997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05325879-C4B2-475E-B853-DC8F21A63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12C085F-3B19-420D-902A-B55695F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3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1" y="365125"/>
            <a:ext cx="3435625" cy="132556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sz="4000" dirty="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代码风格规范</a:t>
            </a:r>
            <a:endParaRPr lang="en-US" sz="4000" dirty="0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16386" name="Content Placeholder 1"/>
          <p:cNvSpPr>
            <a:spLocks noGrp="1"/>
          </p:cNvSpPr>
          <p:nvPr>
            <p:ph idx="1"/>
          </p:nvPr>
        </p:nvSpPr>
        <p:spPr>
          <a:xfrm>
            <a:off x="666974" y="1825625"/>
            <a:ext cx="3606853" cy="4351338"/>
          </a:xfrm>
        </p:spPr>
        <p:txBody>
          <a:bodyPr>
            <a:normAutofit/>
          </a:bodyPr>
          <a:lstStyle/>
          <a:p>
            <a:pPr marL="0" indent="-347663"/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简明，易读，无二义性</a:t>
            </a:r>
            <a:endParaRPr lang="en-US" altLang="zh-CN" sz="21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5125" lvl="1" indent="-255588"/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缩进</a:t>
            </a:r>
            <a:endParaRPr lang="en-US" altLang="zh-CN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5125" lvl="1" indent="-255588"/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行宽</a:t>
            </a:r>
            <a:endParaRPr lang="en-US" altLang="zh-CN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5125" lvl="1" indent="-255588"/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括号</a:t>
            </a:r>
            <a:endParaRPr lang="en-US" altLang="zh-CN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5125" lvl="1" indent="-255588"/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断行与空白的</a:t>
            </a:r>
            <a:r>
              <a:rPr lang="en-US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{ }</a:t>
            </a:r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行</a:t>
            </a:r>
            <a:endParaRPr lang="en-US" altLang="zh-CN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5125" lvl="1" indent="-255588"/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分行</a:t>
            </a:r>
            <a:endParaRPr lang="en-US" altLang="zh-CN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5125" lvl="1" indent="-255588"/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命名</a:t>
            </a:r>
            <a:endParaRPr lang="en-US" altLang="zh-CN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5125" lvl="1" indent="-255588"/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下划线问题</a:t>
            </a:r>
            <a:endParaRPr lang="en-US" altLang="zh-CN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5125" lvl="1" indent="-255588"/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大小写问题</a:t>
            </a:r>
            <a:endParaRPr lang="en-US" altLang="zh-CN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5125" lvl="1" indent="-255588"/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注释</a:t>
            </a:r>
            <a:endParaRPr lang="en-US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A3E29E-BBFF-4CB8-A7A9-B464B797B5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1317" y="990600"/>
            <a:ext cx="7442793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84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注释</a:t>
            </a:r>
            <a:r>
              <a:rPr lang="en-US" dirty="0"/>
              <a:t>–</a:t>
            </a:r>
            <a:r>
              <a:rPr lang="zh-CN" altLang="en-US" dirty="0"/>
              <a:t>多余注释</a:t>
            </a:r>
            <a:endParaRPr lang="en-US" dirty="0"/>
          </a:p>
        </p:txBody>
      </p:sp>
      <p:sp>
        <p:nvSpPr>
          <p:cNvPr id="17410" name="Content Placeholder 1"/>
          <p:cNvSpPr>
            <a:spLocks noGrp="1"/>
          </p:cNvSpPr>
          <p:nvPr>
            <p:ph idx="1"/>
          </p:nvPr>
        </p:nvSpPr>
        <p:spPr>
          <a:xfrm>
            <a:off x="1981200" y="1481138"/>
            <a:ext cx="8229600" cy="5148262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  <a:buFont typeface="Wingdings 3" pitchFamily="18" charset="2"/>
              <a:buNone/>
            </a:pPr>
            <a:r>
              <a:rPr lang="en-US" dirty="0"/>
              <a:t>//this loop starts the </a:t>
            </a:r>
            <a:r>
              <a:rPr lang="en-US" dirty="0" err="1"/>
              <a:t>i</a:t>
            </a:r>
            <a:r>
              <a:rPr lang="en-US" dirty="0"/>
              <a:t> from 0 to </a:t>
            </a:r>
            <a:r>
              <a:rPr lang="en-US" dirty="0" err="1"/>
              <a:t>len</a:t>
            </a:r>
            <a:r>
              <a:rPr lang="en-US" dirty="0"/>
              <a:t>, in each step, it</a:t>
            </a:r>
          </a:p>
          <a:p>
            <a:pPr>
              <a:lnSpc>
                <a:spcPct val="110000"/>
              </a:lnSpc>
              <a:buFont typeface="Wingdings 3" pitchFamily="18" charset="2"/>
              <a:buNone/>
            </a:pPr>
            <a:r>
              <a:rPr lang="en-US" dirty="0"/>
              <a:t>// does </a:t>
            </a:r>
            <a:r>
              <a:rPr lang="en-US" dirty="0" err="1"/>
              <a:t>SomeThing</a:t>
            </a:r>
            <a:endParaRPr lang="en-US" dirty="0"/>
          </a:p>
          <a:p>
            <a:pPr>
              <a:lnSpc>
                <a:spcPct val="110000"/>
              </a:lnSpc>
              <a:buFont typeface="Wingdings 3" pitchFamily="18" charset="2"/>
              <a:buNone/>
            </a:pPr>
            <a:r>
              <a:rPr lang="en-US" dirty="0"/>
              <a:t>for 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&lt;</a:t>
            </a:r>
            <a:r>
              <a:rPr lang="en-US" dirty="0" err="1"/>
              <a:t>len</a:t>
            </a:r>
            <a:r>
              <a:rPr lang="en-US" dirty="0"/>
              <a:t>; </a:t>
            </a:r>
            <a:r>
              <a:rPr lang="en-US" dirty="0" err="1"/>
              <a:t>i</a:t>
            </a:r>
            <a:r>
              <a:rPr lang="en-US" dirty="0"/>
              <a:t>++)</a:t>
            </a:r>
          </a:p>
          <a:p>
            <a:pPr>
              <a:lnSpc>
                <a:spcPct val="110000"/>
              </a:lnSpc>
              <a:buFont typeface="Wingdings 3" pitchFamily="18" charset="2"/>
              <a:buNone/>
            </a:pPr>
            <a:r>
              <a:rPr lang="en-US" dirty="0"/>
              <a:t>{</a:t>
            </a:r>
          </a:p>
          <a:p>
            <a:pPr>
              <a:lnSpc>
                <a:spcPct val="110000"/>
              </a:lnSpc>
              <a:buFont typeface="Wingdings 3" pitchFamily="18" charset="2"/>
              <a:buNone/>
            </a:pPr>
            <a:r>
              <a:rPr lang="en-US" dirty="0"/>
              <a:t>         </a:t>
            </a:r>
            <a:r>
              <a:rPr lang="en-US" dirty="0" err="1"/>
              <a:t>DoSomeThing</a:t>
            </a:r>
            <a:r>
              <a:rPr lang="en-US" dirty="0"/>
              <a:t>();</a:t>
            </a:r>
          </a:p>
          <a:p>
            <a:pPr>
              <a:lnSpc>
                <a:spcPct val="110000"/>
              </a:lnSpc>
              <a:buFont typeface="Wingdings 3" pitchFamily="18" charset="2"/>
              <a:buNone/>
            </a:pPr>
            <a:r>
              <a:rPr lang="en-US" dirty="0"/>
              <a:t>}</a:t>
            </a:r>
          </a:p>
          <a:p>
            <a:pPr>
              <a:buFont typeface="Wingdings 3" pitchFamily="18" charset="2"/>
              <a:buNone/>
            </a:pPr>
            <a:r>
              <a:rPr lang="en-US" altLang="zh-CN" sz="1400" dirty="0"/>
              <a:t>———————————————————————————————————————————————————————————————</a:t>
            </a:r>
            <a:endParaRPr lang="en-US" sz="1400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//go thru the array, note the last element is at [len-1]</a:t>
            </a:r>
            <a:endParaRPr lang="en-US" altLang="zh-CN" sz="1400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for (</a:t>
            </a:r>
            <a:r>
              <a:rPr lang="en-US" altLang="zh-CN" dirty="0" err="1"/>
              <a:t>i</a:t>
            </a:r>
            <a:r>
              <a:rPr lang="en-US" altLang="zh-CN" dirty="0"/>
              <a:t> = 0; </a:t>
            </a:r>
            <a:r>
              <a:rPr lang="en-US" altLang="zh-CN" dirty="0" err="1"/>
              <a:t>i</a:t>
            </a:r>
            <a:r>
              <a:rPr lang="en-US" altLang="zh-CN" dirty="0"/>
              <a:t>&lt;</a:t>
            </a:r>
            <a:r>
              <a:rPr lang="en-US" altLang="zh-CN" dirty="0" err="1"/>
              <a:t>len</a:t>
            </a:r>
            <a:r>
              <a:rPr lang="en-US" altLang="zh-CN" dirty="0"/>
              <a:t>; </a:t>
            </a:r>
            <a:r>
              <a:rPr lang="en-US" altLang="zh-CN" dirty="0" err="1"/>
              <a:t>i</a:t>
            </a:r>
            <a:r>
              <a:rPr lang="en-US" altLang="zh-CN" dirty="0"/>
              <a:t>++)</a:t>
            </a:r>
            <a:endParaRPr lang="en-US" altLang="zh-CN" sz="1400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{</a:t>
            </a:r>
            <a:endParaRPr lang="en-US" altLang="zh-CN" sz="1400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DoSomeThing</a:t>
            </a:r>
            <a:r>
              <a:rPr lang="en-US" altLang="zh-CN" dirty="0"/>
              <a:t>();</a:t>
            </a:r>
            <a:endParaRPr lang="en-US" altLang="zh-CN" sz="1400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}</a:t>
            </a:r>
            <a:endParaRPr lang="en-US" altLang="zh-CN" sz="1400" dirty="0"/>
          </a:p>
          <a:p>
            <a:pPr>
              <a:buFont typeface="Wingdings 3" pitchFamily="18" charset="2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3279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注释</a:t>
            </a:r>
            <a:r>
              <a:rPr lang="en-US" dirty="0"/>
              <a:t>–</a:t>
            </a:r>
            <a:r>
              <a:rPr lang="zh-CN" altLang="en-US" dirty="0"/>
              <a:t>多余注释</a:t>
            </a:r>
            <a:endParaRPr lang="en-US" dirty="0"/>
          </a:p>
        </p:txBody>
      </p:sp>
      <p:sp>
        <p:nvSpPr>
          <p:cNvPr id="17410" name="Content Placeholder 1"/>
          <p:cNvSpPr>
            <a:spLocks noGrp="1"/>
          </p:cNvSpPr>
          <p:nvPr>
            <p:ph idx="1"/>
          </p:nvPr>
        </p:nvSpPr>
        <p:spPr>
          <a:xfrm>
            <a:off x="1981200" y="1481138"/>
            <a:ext cx="8229600" cy="5148262"/>
          </a:xfrm>
        </p:spPr>
        <p:txBody>
          <a:bodyPr>
            <a:normAutofit fontScale="92500" lnSpcReduction="10000"/>
          </a:bodyPr>
          <a:lstStyle/>
          <a:p>
            <a:pPr>
              <a:buFont typeface="Wingdings 3" pitchFamily="18" charset="2"/>
              <a:buNone/>
            </a:pPr>
            <a:r>
              <a:rPr lang="en-US" sz="1400" dirty="0"/>
              <a:t>Protected Sub </a:t>
            </a:r>
            <a:r>
              <a:rPr lang="en-US" sz="1400" dirty="0" err="1"/>
              <a:t>txtSSN_TextChanged</a:t>
            </a:r>
            <a:r>
              <a:rPr lang="en-US" sz="1400" dirty="0"/>
              <a:t>(</a:t>
            </a:r>
            <a:r>
              <a:rPr lang="en-US" sz="1400" dirty="0" err="1"/>
              <a:t>ByVal</a:t>
            </a:r>
            <a:r>
              <a:rPr lang="en-US" sz="1400" dirty="0"/>
              <a:t> sender As Object, </a:t>
            </a:r>
            <a:r>
              <a:rPr lang="en-US" sz="1400" dirty="0" err="1"/>
              <a:t>ByVal</a:t>
            </a:r>
            <a:r>
              <a:rPr lang="en-US" sz="1400" dirty="0"/>
              <a:t> e As </a:t>
            </a:r>
            <a:r>
              <a:rPr lang="en-US" sz="1400" dirty="0" err="1"/>
              <a:t>System.EventArgs</a:t>
            </a:r>
            <a:r>
              <a:rPr lang="en-US" sz="1400" dirty="0"/>
              <a:t>) Handles </a:t>
            </a:r>
            <a:r>
              <a:rPr lang="en-US" sz="1400" dirty="0" err="1"/>
              <a:t>txtSSN.TextChanged</a:t>
            </a:r>
            <a:r>
              <a:rPr lang="en-US" sz="1400" dirty="0"/>
              <a:t>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Try  ‘Provides error trapping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'_______________________________________________________________________ '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 </a:t>
            </a:r>
            <a:r>
              <a:rPr lang="en-US" sz="1400" dirty="0" err="1"/>
              <a:t>txtSSN_TextChanged</a:t>
            </a:r>
            <a:r>
              <a:rPr lang="en-US" sz="1400" dirty="0"/>
              <a:t>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‘     Activated by entering SSN.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     Transfer form value to local class variable. '_______________________________________________________________________ '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 anOrder.SSN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     Holds the SSN for processing in all forms ' </a:t>
            </a:r>
            <a:r>
              <a:rPr lang="en-US" sz="1400" dirty="0" err="1"/>
              <a:t>txtSSN</a:t>
            </a:r>
            <a:r>
              <a:rPr lang="en-US" sz="1400" dirty="0"/>
              <a:t> ' Form object that holds user entered SSN ' '_______________________________________________________________________ '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anOrder.SSN = </a:t>
            </a:r>
            <a:r>
              <a:rPr lang="en-US" sz="1400" dirty="0" err="1"/>
              <a:t>txtSSN.Text</a:t>
            </a:r>
            <a:r>
              <a:rPr lang="en-US" sz="1400" dirty="0"/>
              <a:t>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Catch ex As Exception ' Error trapping. '_______________________________________________________________________ ‘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     ' Output system error message to user on form under form title and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     ' send details to database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	'_______________________________________________________________________ ' </a:t>
            </a:r>
            <a:r>
              <a:rPr lang="en-US" sz="1400" dirty="0" err="1"/>
              <a:t>subErrorReporting</a:t>
            </a:r>
            <a:r>
              <a:rPr lang="en-US" sz="1400" dirty="0"/>
              <a:t>("</a:t>
            </a:r>
            <a:r>
              <a:rPr lang="en-US" sz="1400" dirty="0" err="1"/>
              <a:t>txtSSN_TextChanged</a:t>
            </a:r>
            <a:r>
              <a:rPr lang="en-US" sz="1400" dirty="0"/>
              <a:t>", </a:t>
            </a:r>
            <a:r>
              <a:rPr lang="en-US" sz="1400" dirty="0" err="1"/>
              <a:t>ex.Message</a:t>
            </a:r>
            <a:r>
              <a:rPr lang="en-US" sz="1400" dirty="0"/>
              <a:t>)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 End Try </a:t>
            </a:r>
          </a:p>
          <a:p>
            <a:pPr>
              <a:buFont typeface="Wingdings 3" pitchFamily="18" charset="2"/>
              <a:buNone/>
            </a:pPr>
            <a:r>
              <a:rPr lang="en-US" sz="1400" dirty="0"/>
              <a:t>End Sub</a:t>
            </a:r>
          </a:p>
          <a:p>
            <a:pPr>
              <a:buFont typeface="Wingdings 3" pitchFamily="18" charset="2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49683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代码设计规范</a:t>
            </a:r>
            <a:endParaRPr lang="en-US" dirty="0"/>
          </a:p>
        </p:txBody>
      </p:sp>
      <p:sp>
        <p:nvSpPr>
          <p:cNvPr id="2048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函数</a:t>
            </a:r>
            <a:endParaRPr lang="en-US" altLang="zh-CN" dirty="0"/>
          </a:p>
          <a:p>
            <a:pPr lvl="1"/>
            <a:r>
              <a:rPr lang="zh-CN" altLang="en-US" dirty="0"/>
              <a:t>只做一件事，但是要做好</a:t>
            </a:r>
            <a:endParaRPr lang="en-US" altLang="zh-CN" dirty="0"/>
          </a:p>
          <a:p>
            <a:r>
              <a:rPr lang="en-US" altLang="zh-CN" dirty="0" err="1"/>
              <a:t>goto</a:t>
            </a:r>
            <a:endParaRPr lang="en-US" altLang="zh-CN" dirty="0"/>
          </a:p>
          <a:p>
            <a:r>
              <a:rPr lang="zh-CN" altLang="en-US" dirty="0"/>
              <a:t>错误处理</a:t>
            </a:r>
            <a:endParaRPr lang="en-US" altLang="zh-CN" dirty="0"/>
          </a:p>
          <a:p>
            <a:r>
              <a:rPr lang="zh-CN" altLang="en-US" dirty="0"/>
              <a:t>如何处理</a:t>
            </a:r>
            <a:r>
              <a:rPr lang="en-US" altLang="zh-CN" dirty="0"/>
              <a:t>C++</a:t>
            </a:r>
            <a:r>
              <a:rPr lang="zh-CN" altLang="en-US" dirty="0"/>
              <a:t>中的类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50881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代码复审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981200" y="1774825"/>
          <a:ext cx="8229600" cy="5000626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13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5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名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  </a:t>
                      </a: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称</a:t>
                      </a:r>
                      <a:endParaRPr kumimoji="0" lang="en-US" sz="2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5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形</a:t>
                      </a: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  </a:t>
                      </a:r>
                      <a:r>
                        <a:rPr kumimoji="0" 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式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5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目</a:t>
                      </a: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  </a:t>
                      </a:r>
                      <a:r>
                        <a:rPr kumimoji="0" 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itchFamily="34" charset="0"/>
                          <a:ea typeface="SimHei" pitchFamily="49" charset="-122"/>
                          <a:cs typeface="Times New Roman" pitchFamily="18" charset="0"/>
                        </a:rPr>
                        <a:t>的</a:t>
                      </a:r>
                      <a:endParaRPr kumimoji="0" lang="en-US" sz="2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5588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自我复审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(self review)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自己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vs. </a:t>
                      </a: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自己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用同伴复审的标准来要求自己。不一定最有效，因为开发者对自己总是过于自信。如果能持之以恒，则对个人有很大好处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itchFamily="34" charset="0"/>
                        <a:ea typeface="SimHei" pitchFamily="49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31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同伴复审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(Peer Review)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复审者</a:t>
                      </a: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Verdana" pitchFamily="34" charset="0"/>
                          <a:ea typeface="楷体_GB2312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vs. </a:t>
                      </a: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开发者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2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简便易行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itchFamily="34" charset="0"/>
                        <a:ea typeface="SimHei" pitchFamily="49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F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045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团队复审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(Team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Review)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ts val="14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团队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 vs. </a:t>
                      </a:r>
                      <a:r>
                        <a:rPr kumimoji="0" 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楷体_GB2312"/>
                          <a:cs typeface="Times New Roman" pitchFamily="18" charset="0"/>
                        </a:rPr>
                        <a:t>开发者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有比较严格的规定和流程，用于关键的代码，以及复审后不再更新的代码。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5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覆盖率高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——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SimHei" pitchFamily="49" charset="-122"/>
                          <a:ea typeface="SimHei" pitchFamily="49" charset="-122"/>
                          <a:cs typeface="Times New Roman" pitchFamily="18" charset="0"/>
                        </a:rPr>
                        <a:t>有很多双眼睛盯着程序。但是有可能效率不高（全体人员都要到会）</a:t>
                      </a:r>
                    </a:p>
                  </a:txBody>
                  <a:tcPr marL="68580" marR="6858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E0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1876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代码复审的目的</a:t>
            </a:r>
            <a:endParaRPr lang="en-US" dirty="0"/>
          </a:p>
        </p:txBody>
      </p:sp>
      <p:sp>
        <p:nvSpPr>
          <p:cNvPr id="23554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）找出代码的错误。如：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400" dirty="0"/>
              <a:t>          a. </a:t>
            </a:r>
            <a:r>
              <a:rPr lang="zh-CN" altLang="en-US" sz="2400" dirty="0"/>
              <a:t>编码错误，比如一些能碰巧骗过编译器的错误。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400" dirty="0"/>
              <a:t>          b. </a:t>
            </a:r>
            <a:r>
              <a:rPr lang="zh-CN" altLang="en-US" sz="2400" dirty="0"/>
              <a:t>不符合项目组的代码规范的地方。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）发现逻辑错误，程序可以编译通过，但是代码的逻辑是错的。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）发现算法错误，比如使用的算法不够优化。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4</a:t>
            </a:r>
            <a:r>
              <a:rPr lang="zh-CN" altLang="en-US" sz="2400" dirty="0"/>
              <a:t>）发现潜在的错误和回归性错误</a:t>
            </a:r>
            <a:r>
              <a:rPr lang="en-US" altLang="zh-CN" sz="2400" dirty="0"/>
              <a:t>——</a:t>
            </a:r>
            <a:r>
              <a:rPr lang="zh-CN" altLang="en-US" sz="2400" dirty="0"/>
              <a:t>当前的修改导致以前修复的缺陷又重新出现。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5</a:t>
            </a:r>
            <a:r>
              <a:rPr lang="zh-CN" altLang="en-US" sz="2400" dirty="0"/>
              <a:t>）发现可能改进的地方。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6</a:t>
            </a:r>
            <a:r>
              <a:rPr lang="zh-CN" altLang="en-US" sz="2400" dirty="0"/>
              <a:t>）教育（互相教育）开发人员，传授经验，让更多的成员熟悉项目各部分的代码，同时熟悉和应用领域相关的实际知识。</a:t>
            </a:r>
          </a:p>
        </p:txBody>
      </p:sp>
    </p:spTree>
    <p:extLst>
      <p:ext uri="{BB962C8B-B14F-4D97-AF65-F5344CB8AC3E}">
        <p14:creationId xmlns:p14="http://schemas.microsoft.com/office/powerpoint/2010/main" val="4209569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复审应该多严格？</a:t>
            </a:r>
            <a:endParaRPr lang="en-US" dirty="0"/>
          </a:p>
        </p:txBody>
      </p:sp>
      <p:sp>
        <p:nvSpPr>
          <p:cNvPr id="23554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完美主义的复审？ 大发脾气的复审？</a:t>
            </a:r>
            <a:endParaRPr lang="en-US" altLang="zh-CN" dirty="0"/>
          </a:p>
          <a:p>
            <a:pPr lvl="1"/>
            <a:r>
              <a:rPr lang="zh-CN" altLang="en-US" dirty="0"/>
              <a:t>例子 </a:t>
            </a:r>
            <a:r>
              <a:rPr lang="en-US" altLang="zh-CN" dirty="0">
                <a:hlinkClick r:id="rId2"/>
              </a:rPr>
              <a:t>Linus </a:t>
            </a:r>
            <a:r>
              <a:rPr lang="en-US" altLang="zh-CN" dirty="0" err="1">
                <a:hlinkClick r:id="rId2"/>
              </a:rPr>
              <a:t>Torvals</a:t>
            </a:r>
            <a:r>
              <a:rPr lang="en-US" altLang="zh-CN" dirty="0">
                <a:hlinkClick r:id="rId2"/>
              </a:rPr>
              <a:t> </a:t>
            </a:r>
            <a:r>
              <a:rPr lang="zh-CN" altLang="en-US" dirty="0">
                <a:hlinkClick r:id="rId2"/>
              </a:rPr>
              <a:t>对于注释的格式大发雷霆</a:t>
            </a:r>
            <a:r>
              <a:rPr lang="zh-CN" altLang="en-US" dirty="0"/>
              <a:t>   </a:t>
            </a:r>
            <a:r>
              <a:rPr lang="en-US" altLang="zh-CN" dirty="0">
                <a:hlinkClick r:id="rId3"/>
              </a:rPr>
              <a:t>link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zh-CN" altLang="en-US" dirty="0"/>
              <a:t>如果复审者没有发现任何错误，这个代码复审还有价值么？</a:t>
            </a:r>
            <a:endParaRPr lang="en-US" altLang="zh-CN" dirty="0"/>
          </a:p>
          <a:p>
            <a:r>
              <a:rPr lang="zh-CN" altLang="en-US" dirty="0"/>
              <a:t>有</a:t>
            </a:r>
            <a:endParaRPr lang="en-US" dirty="0"/>
          </a:p>
          <a:p>
            <a:pPr lvl="1"/>
            <a:r>
              <a:rPr lang="zh-CN" altLang="en-US" dirty="0"/>
              <a:t>让你把所有相关文档都准备好</a:t>
            </a:r>
            <a:endParaRPr lang="en-US" altLang="zh-CN" dirty="0"/>
          </a:p>
          <a:p>
            <a:pPr lvl="1"/>
            <a:r>
              <a:rPr lang="zh-CN" altLang="en-US" dirty="0"/>
              <a:t>分享了知识</a:t>
            </a:r>
            <a:endParaRPr lang="en-US" dirty="0"/>
          </a:p>
          <a:p>
            <a:pPr lvl="1"/>
            <a:r>
              <a:rPr lang="zh-CN" altLang="en-US" dirty="0"/>
              <a:t>别人学到了很多（多于你讲的话）</a:t>
            </a:r>
            <a:endParaRPr lang="en-US" dirty="0"/>
          </a:p>
          <a:p>
            <a:pPr lvl="1"/>
            <a:r>
              <a:rPr lang="zh-CN" altLang="en-US" dirty="0"/>
              <a:t>当给别人描述代码逻辑时，很多人意识到了自己的错误。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59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3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235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235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235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C2A1D-B30E-42A7-9CEB-05BDA27B0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代码复审核查表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0ABAA-7C05-447F-A00B-A7ADB4F5F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概要部分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1</a:t>
            </a:r>
            <a:r>
              <a:rPr lang="zh-CN" altLang="en-US" dirty="0"/>
              <a:t>） 代码符合需求和规格说明么？ </a:t>
            </a:r>
            <a:r>
              <a:rPr lang="en-US" altLang="zh-CN" dirty="0"/>
              <a:t>2</a:t>
            </a:r>
            <a:r>
              <a:rPr lang="zh-CN" altLang="en-US" dirty="0"/>
              <a:t>） 代码设计是否考虑周全？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3</a:t>
            </a:r>
            <a:r>
              <a:rPr lang="zh-CN" altLang="en-US" dirty="0"/>
              <a:t>） 代码可读性如何？ </a:t>
            </a:r>
            <a:r>
              <a:rPr lang="en-US" altLang="zh-CN" dirty="0"/>
              <a:t>4</a:t>
            </a:r>
            <a:r>
              <a:rPr lang="zh-CN" altLang="en-US" dirty="0"/>
              <a:t>） 代码容易维护么？</a:t>
            </a:r>
            <a:r>
              <a:rPr lang="en-US" altLang="zh-CN" dirty="0"/>
              <a:t>5</a:t>
            </a:r>
            <a:r>
              <a:rPr lang="zh-CN" altLang="en-US" dirty="0"/>
              <a:t>） 代码的每一行都执行并检查过了吗？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设计规范部分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1</a:t>
            </a:r>
            <a:r>
              <a:rPr lang="zh-CN" altLang="en-US" dirty="0"/>
              <a:t>） 设计是否遵从已知的设计模式或项目中常用的模式？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2</a:t>
            </a:r>
            <a:r>
              <a:rPr lang="zh-CN" altLang="en-US" dirty="0"/>
              <a:t>） 有没有硬编码或字符串</a:t>
            </a:r>
            <a:r>
              <a:rPr lang="en-US" altLang="zh-CN" dirty="0"/>
              <a:t>/ </a:t>
            </a:r>
            <a:r>
              <a:rPr lang="zh-CN" altLang="en-US" dirty="0"/>
              <a:t>数字等存在</a:t>
            </a:r>
            <a:r>
              <a:rPr lang="en-US" altLang="zh-CN" dirty="0"/>
              <a:t>?</a:t>
            </a:r>
          </a:p>
          <a:p>
            <a:pPr lvl="1">
              <a:lnSpc>
                <a:spcPct val="120000"/>
              </a:lnSpc>
            </a:pPr>
            <a:r>
              <a:rPr lang="en-US" altLang="zh-CN" dirty="0"/>
              <a:t>3</a:t>
            </a:r>
            <a:r>
              <a:rPr lang="zh-CN" altLang="en-US" dirty="0"/>
              <a:t>） 代码有没有依赖于某一平台，是否会影响将来的移植（如</a:t>
            </a:r>
            <a:r>
              <a:rPr lang="en-US" altLang="zh-CN" dirty="0"/>
              <a:t>Win32</a:t>
            </a:r>
            <a:r>
              <a:rPr lang="zh-CN" altLang="en-US" dirty="0"/>
              <a:t>到 </a:t>
            </a:r>
            <a:r>
              <a:rPr lang="en-US" altLang="zh-CN" dirty="0"/>
              <a:t>Win64</a:t>
            </a:r>
            <a:r>
              <a:rPr lang="zh-CN" altLang="en-US" dirty="0"/>
              <a:t>）？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4</a:t>
            </a:r>
            <a:r>
              <a:rPr lang="zh-CN" altLang="en-US" dirty="0"/>
              <a:t>） 开发者新写的代码能否用已有的</a:t>
            </a:r>
            <a:r>
              <a:rPr lang="en-US" altLang="zh-CN" dirty="0"/>
              <a:t>Library/SDK/Framework</a:t>
            </a:r>
            <a:r>
              <a:rPr lang="zh-CN" altLang="en-US" dirty="0"/>
              <a:t>中的功能实现？在本项目中 是否存在类似的功能可以调用而不用全部重新实现？ 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en-US" altLang="zh-CN" dirty="0"/>
              <a:t>5</a:t>
            </a:r>
            <a:r>
              <a:rPr lang="zh-CN" altLang="en-US" dirty="0"/>
              <a:t>） 有没有无用的代码可以清除？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1226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21E53-546E-4B0B-B003-8B9B57066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代码复审核查表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BBE6A-B141-4EB6-B03C-FF572AF08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118872" indent="0">
              <a:lnSpc>
                <a:spcPct val="120000"/>
              </a:lnSpc>
              <a:buNone/>
            </a:pPr>
            <a:r>
              <a:rPr lang="zh-CN" altLang="en-US" dirty="0"/>
              <a:t>具体代码部分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1</a:t>
            </a:r>
            <a:r>
              <a:rPr lang="zh-CN" altLang="en-US" dirty="0"/>
              <a:t>） 有没有对错误进行处理？对于调用的外部函数，是否检查了返回值或处理了异常？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2</a:t>
            </a:r>
            <a:r>
              <a:rPr lang="zh-CN" altLang="en-US" dirty="0"/>
              <a:t>） 参数传递有无错误，字符串的长度是字节的长度还是字符（可能是单</a:t>
            </a:r>
            <a:r>
              <a:rPr lang="en-US" altLang="zh-CN" dirty="0"/>
              <a:t>/</a:t>
            </a:r>
            <a:r>
              <a:rPr lang="zh-CN" altLang="en-US" dirty="0"/>
              <a:t>双字节）的长度， 是以</a:t>
            </a:r>
            <a:r>
              <a:rPr lang="en-US" altLang="zh-CN" dirty="0"/>
              <a:t>0 </a:t>
            </a:r>
            <a:r>
              <a:rPr lang="zh-CN" altLang="en-US" dirty="0"/>
              <a:t>开始计数还是以</a:t>
            </a:r>
            <a:r>
              <a:rPr lang="en-US" altLang="zh-CN" dirty="0"/>
              <a:t>1 </a:t>
            </a:r>
            <a:r>
              <a:rPr lang="zh-CN" altLang="en-US" dirty="0"/>
              <a:t>开始计数？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3</a:t>
            </a:r>
            <a:r>
              <a:rPr lang="zh-CN" altLang="en-US" dirty="0"/>
              <a:t>） 边界条件是如何处理的？</a:t>
            </a:r>
            <a:r>
              <a:rPr lang="en-US" altLang="zh-CN" dirty="0"/>
              <a:t>switch</a:t>
            </a:r>
            <a:r>
              <a:rPr lang="zh-CN" altLang="en-US" dirty="0"/>
              <a:t>语句的</a:t>
            </a:r>
            <a:r>
              <a:rPr lang="en-US" altLang="zh-CN" dirty="0"/>
              <a:t>default</a:t>
            </a:r>
            <a:r>
              <a:rPr lang="zh-CN" altLang="en-US" dirty="0"/>
              <a:t>分支是如何处理的？循环有没有可能出 现死循环？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4</a:t>
            </a:r>
            <a:r>
              <a:rPr lang="zh-CN" altLang="en-US" dirty="0"/>
              <a:t>） 有没有使用断言（</a:t>
            </a:r>
            <a:r>
              <a:rPr lang="en-US" altLang="zh-CN" dirty="0"/>
              <a:t>Assert</a:t>
            </a:r>
            <a:r>
              <a:rPr lang="zh-CN" altLang="en-US" dirty="0"/>
              <a:t>）来保证我们认为不变的条件真的得到满足？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5</a:t>
            </a:r>
            <a:r>
              <a:rPr lang="zh-CN" altLang="en-US" dirty="0"/>
              <a:t>） 对资源的利用，是在哪里申请，在哪里释放的？有无可能存在资源泄漏（内存、文件、 各种</a:t>
            </a:r>
            <a:r>
              <a:rPr lang="en-US" altLang="zh-CN" dirty="0"/>
              <a:t>GUI</a:t>
            </a:r>
            <a:r>
              <a:rPr lang="zh-CN" altLang="en-US" dirty="0"/>
              <a:t>资源、数据库访问的连接，等等）？有没有优化的空间？ </a:t>
            </a:r>
            <a:endParaRPr lang="en-US" altLang="zh-CN" dirty="0"/>
          </a:p>
          <a:p>
            <a:pPr marL="411480" lvl="1" indent="0">
              <a:lnSpc>
                <a:spcPct val="120000"/>
              </a:lnSpc>
              <a:buNone/>
            </a:pPr>
            <a:r>
              <a:rPr lang="en-US" altLang="zh-CN" dirty="0"/>
              <a:t>6</a:t>
            </a:r>
            <a:r>
              <a:rPr lang="zh-CN" altLang="en-US" dirty="0"/>
              <a:t>） 数据结构中有没有用不到的元素？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264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内容</a:t>
            </a:r>
            <a:endParaRPr lang="en-US" dirty="0"/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高质量代码？</a:t>
            </a:r>
            <a:endParaRPr lang="en-US" dirty="0"/>
          </a:p>
          <a:p>
            <a:pPr lvl="1" eaLnBrk="1" hangingPunct="1"/>
            <a:r>
              <a:rPr lang="zh-CN" altLang="en-US" dirty="0"/>
              <a:t>代码规范</a:t>
            </a:r>
            <a:endParaRPr lang="en-US" dirty="0"/>
          </a:p>
          <a:p>
            <a:pPr eaLnBrk="1" hangingPunct="1"/>
            <a:r>
              <a:rPr lang="zh-CN" altLang="en-US" dirty="0"/>
              <a:t>怎样达到高质量</a:t>
            </a:r>
            <a:endParaRPr lang="en-US" dirty="0"/>
          </a:p>
          <a:p>
            <a:pPr lvl="1" eaLnBrk="1" hangingPunct="1"/>
            <a:r>
              <a:rPr lang="zh-CN" altLang="en-US" dirty="0"/>
              <a:t>代码复审</a:t>
            </a:r>
            <a:endParaRPr lang="en-US" dirty="0"/>
          </a:p>
          <a:p>
            <a:pPr lvl="1" eaLnBrk="1" hangingPunct="1"/>
            <a:r>
              <a:rPr lang="zh-CN" altLang="en-US" dirty="0"/>
              <a:t>结对编程</a:t>
            </a:r>
            <a:endParaRPr lang="en-US" altLang="zh-CN" dirty="0"/>
          </a:p>
          <a:p>
            <a:r>
              <a:rPr lang="zh-CN" altLang="en-US" dirty="0"/>
              <a:t>伟大的代码？</a:t>
            </a:r>
            <a:endParaRPr lang="en-US" dirty="0"/>
          </a:p>
          <a:p>
            <a:pPr lvl="1"/>
            <a:r>
              <a:rPr lang="zh-CN" altLang="en-US" dirty="0"/>
              <a:t>怎么做到？</a:t>
            </a:r>
            <a:endParaRPr lang="en-US" dirty="0"/>
          </a:p>
          <a:p>
            <a:pPr eaLnBrk="1" hangingPunct="1"/>
            <a:r>
              <a:rPr lang="zh-CN" altLang="en-US" dirty="0"/>
              <a:t>如何影响别人</a:t>
            </a:r>
            <a:endParaRPr lang="en-US" dirty="0"/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425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0FBA6-FE1E-4492-B9EB-3E6B80CF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代码复审核查表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371ED-55C5-4270-9C8A-B0322BAF4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效能 </a:t>
            </a:r>
            <a:endParaRPr lang="en-US" altLang="zh-CN" dirty="0"/>
          </a:p>
          <a:p>
            <a:pPr lvl="1"/>
            <a:r>
              <a:rPr lang="en-US" altLang="zh-CN" dirty="0"/>
              <a:t>1</a:t>
            </a:r>
            <a:r>
              <a:rPr lang="zh-CN" altLang="en-US" dirty="0"/>
              <a:t>） 代码的效能（</a:t>
            </a:r>
            <a:r>
              <a:rPr lang="en-US" altLang="zh-CN" dirty="0"/>
              <a:t>Performance</a:t>
            </a:r>
            <a:r>
              <a:rPr lang="zh-CN" altLang="en-US" dirty="0"/>
              <a:t>）如何？最坏的情况是怎样的？ </a:t>
            </a:r>
            <a:endParaRPr lang="en-US" altLang="zh-CN" dirty="0"/>
          </a:p>
          <a:p>
            <a:pPr lvl="1"/>
            <a:r>
              <a:rPr lang="en-US" altLang="zh-CN" dirty="0"/>
              <a:t>2</a:t>
            </a:r>
            <a:r>
              <a:rPr lang="zh-CN" altLang="en-US" dirty="0"/>
              <a:t>） 代码中，特别是循环中是否有明显可优化的部分（</a:t>
            </a:r>
            <a:r>
              <a:rPr lang="en-US" altLang="zh-CN" dirty="0"/>
              <a:t>C++</a:t>
            </a:r>
            <a:r>
              <a:rPr lang="zh-CN" altLang="en-US" dirty="0"/>
              <a:t>中反复创建类，</a:t>
            </a:r>
            <a:r>
              <a:rPr lang="en-US" altLang="zh-CN" dirty="0"/>
              <a:t>C#</a:t>
            </a:r>
            <a:r>
              <a:rPr lang="zh-CN" altLang="en-US" dirty="0"/>
              <a:t>中 </a:t>
            </a:r>
            <a:r>
              <a:rPr lang="en-US" altLang="zh-CN" dirty="0"/>
              <a:t>string </a:t>
            </a:r>
            <a:r>
              <a:rPr lang="zh-CN" altLang="en-US" dirty="0"/>
              <a:t>的操作是否能用</a:t>
            </a:r>
            <a:r>
              <a:rPr lang="en-US" altLang="zh-CN" dirty="0"/>
              <a:t>StringBuilder</a:t>
            </a:r>
            <a:r>
              <a:rPr lang="zh-CN" altLang="en-US" dirty="0"/>
              <a:t>来优化）？</a:t>
            </a:r>
          </a:p>
          <a:p>
            <a:pPr lvl="1"/>
            <a:r>
              <a:rPr lang="en-US" altLang="zh-CN" dirty="0"/>
              <a:t>3</a:t>
            </a:r>
            <a:r>
              <a:rPr lang="zh-CN" altLang="en-US" dirty="0"/>
              <a:t>） 对于系统和网络的调用是否会超时？如何处理？ </a:t>
            </a:r>
            <a:endParaRPr lang="en-US" altLang="zh-CN" dirty="0"/>
          </a:p>
          <a:p>
            <a:r>
              <a:rPr lang="zh-CN" altLang="en-US" dirty="0"/>
              <a:t>可读性</a:t>
            </a:r>
            <a:endParaRPr lang="en-US" altLang="zh-CN"/>
          </a:p>
          <a:p>
            <a:pPr lvl="1"/>
            <a:r>
              <a:rPr lang="zh-CN" altLang="en-US"/>
              <a:t> </a:t>
            </a:r>
            <a:r>
              <a:rPr lang="zh-CN" altLang="en-US" dirty="0"/>
              <a:t>代码可读性如何？有没有足够的注释？</a:t>
            </a:r>
          </a:p>
          <a:p>
            <a:r>
              <a:rPr lang="zh-CN" altLang="en-US" dirty="0"/>
              <a:t>可测试性</a:t>
            </a:r>
            <a:endParaRPr lang="en-US" altLang="zh-CN" dirty="0"/>
          </a:p>
          <a:p>
            <a:pPr lvl="1"/>
            <a:r>
              <a:rPr lang="zh-CN" altLang="en-US" dirty="0"/>
              <a:t> 代码是否需要更新或创建新的单元测试？针对特定领域的开发（如数据库、网页、多线程 等），可以整理专门的核查表。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6395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+mj-ea"/>
              </a:rPr>
              <a:t>态度问题</a:t>
            </a:r>
            <a:endParaRPr lang="en-US" altLang="zh-CN" dirty="0">
              <a:latin typeface="+mj-ea"/>
            </a:endParaRP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latin typeface="+mj-ea"/>
                <a:ea typeface="+mj-ea"/>
              </a:rPr>
              <a:t>Bugs </a:t>
            </a:r>
            <a:r>
              <a:rPr lang="zh-CN" altLang="en-US" dirty="0">
                <a:latin typeface="+mj-ea"/>
                <a:ea typeface="+mj-ea"/>
              </a:rPr>
              <a:t>不会自己消失</a:t>
            </a:r>
            <a:endParaRPr lang="en-US" altLang="zh-CN" dirty="0">
              <a:latin typeface="+mj-ea"/>
              <a:ea typeface="+mj-ea"/>
            </a:endParaRPr>
          </a:p>
          <a:p>
            <a:pPr eaLnBrk="1" hangingPunct="1"/>
            <a:r>
              <a:rPr lang="zh-CN" altLang="en-US" dirty="0">
                <a:latin typeface="+mj-ea"/>
                <a:ea typeface="+mj-ea"/>
              </a:rPr>
              <a:t>不要“以后再修”，现在就做</a:t>
            </a:r>
            <a:r>
              <a:rPr lang="en-US" altLang="zh-CN" dirty="0">
                <a:latin typeface="+mj-ea"/>
                <a:ea typeface="+mj-ea"/>
              </a:rPr>
              <a:t>. </a:t>
            </a:r>
          </a:p>
          <a:p>
            <a:pPr eaLnBrk="1" hangingPunct="1"/>
            <a:r>
              <a:rPr lang="zh-CN" altLang="en-US" dirty="0">
                <a:latin typeface="+mj-ea"/>
                <a:ea typeface="+mj-ea"/>
              </a:rPr>
              <a:t>改正</a:t>
            </a:r>
            <a:r>
              <a:rPr lang="en-US" altLang="zh-CN" dirty="0">
                <a:latin typeface="+mj-ea"/>
                <a:ea typeface="+mj-ea"/>
              </a:rPr>
              <a:t>bug </a:t>
            </a:r>
            <a:r>
              <a:rPr lang="zh-CN" altLang="en-US" dirty="0">
                <a:latin typeface="+mj-ea"/>
                <a:ea typeface="+mj-ea"/>
              </a:rPr>
              <a:t>的根源，不是现象</a:t>
            </a:r>
            <a:r>
              <a:rPr lang="en-US" altLang="zh-CN" dirty="0">
                <a:latin typeface="+mj-ea"/>
                <a:ea typeface="+mj-ea"/>
              </a:rPr>
              <a:t>.</a:t>
            </a:r>
          </a:p>
          <a:p>
            <a:pPr eaLnBrk="1" hangingPunct="1"/>
            <a:r>
              <a:rPr lang="zh-CN" altLang="en-US" dirty="0">
                <a:latin typeface="+mj-ea"/>
                <a:ea typeface="+mj-ea"/>
              </a:rPr>
              <a:t>花时间找到正确的解法</a:t>
            </a:r>
            <a:endParaRPr lang="en-US" altLang="zh-CN" dirty="0">
              <a:latin typeface="+mj-ea"/>
              <a:ea typeface="+mj-ea"/>
            </a:endParaRPr>
          </a:p>
          <a:p>
            <a:pPr lvl="1"/>
            <a:r>
              <a:rPr lang="zh-CN" altLang="en-US" dirty="0">
                <a:latin typeface="+mj-ea"/>
                <a:ea typeface="+mj-ea"/>
              </a:rPr>
              <a:t>盲目地乱试不是好方法</a:t>
            </a:r>
            <a:endParaRPr lang="en-US" altLang="zh-CN" dirty="0">
              <a:latin typeface="+mj-ea"/>
              <a:ea typeface="+mj-ea"/>
            </a:endParaRPr>
          </a:p>
          <a:p>
            <a:r>
              <a:rPr lang="zh-CN" altLang="en-US" dirty="0">
                <a:latin typeface="+mj-ea"/>
                <a:ea typeface="+mj-ea"/>
              </a:rPr>
              <a:t>花时间找出老版本的代码，发现</a:t>
            </a:r>
            <a:r>
              <a:rPr lang="en-US" altLang="zh-CN" dirty="0">
                <a:latin typeface="+mj-ea"/>
                <a:ea typeface="+mj-ea"/>
              </a:rPr>
              <a:t>bug</a:t>
            </a:r>
            <a:r>
              <a:rPr lang="zh-CN" altLang="en-US" dirty="0">
                <a:latin typeface="+mj-ea"/>
                <a:ea typeface="+mj-ea"/>
              </a:rPr>
              <a:t>何时出现</a:t>
            </a:r>
            <a:endParaRPr lang="en-US" altLang="zh-CN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6704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代码复审 </a:t>
            </a:r>
            <a:r>
              <a:rPr lang="en-US" altLang="zh-CN" dirty="0"/>
              <a:t>in Visual Studio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培训视频</a:t>
            </a:r>
            <a:endParaRPr lang="en-US" altLang="zh-CN" dirty="0"/>
          </a:p>
          <a:p>
            <a:pPr lvl="1"/>
            <a:r>
              <a:rPr lang="zh-CN" altLang="en-US" dirty="0">
                <a:hlinkClick r:id="rId2"/>
              </a:rPr>
              <a:t>中文版</a:t>
            </a:r>
            <a:r>
              <a:rPr lang="zh-CN" altLang="en-US" dirty="0"/>
              <a:t>    </a:t>
            </a:r>
            <a:r>
              <a:rPr lang="en-US" altLang="zh-CN" dirty="0">
                <a:hlinkClick r:id="rId3"/>
              </a:rPr>
              <a:t>English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03B5B-8687-471C-9C77-97E76792A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2914742"/>
            <a:ext cx="8001000" cy="385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896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Team </a:t>
            </a:r>
            <a:r>
              <a:rPr lang="en-US" altLang="zh-CN" dirty="0"/>
              <a:t>W</a:t>
            </a:r>
            <a:r>
              <a:rPr lang="en-US" dirty="0"/>
              <a:t>ork</a:t>
            </a:r>
          </a:p>
        </p:txBody>
      </p:sp>
      <p:sp>
        <p:nvSpPr>
          <p:cNvPr id="11266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“Talent wins games, but teamwork and intelligence wins championships.”</a:t>
            </a:r>
          </a:p>
          <a:p>
            <a:pPr marL="320040" lvl="1" indent="0" algn="r">
              <a:buNone/>
            </a:pPr>
            <a:r>
              <a:rPr lang="en-US" dirty="0"/>
              <a:t>                 - </a:t>
            </a:r>
            <a:r>
              <a:rPr lang="en-US" altLang="zh-CN" dirty="0"/>
              <a:t>Michael Jordan</a:t>
            </a:r>
            <a:endParaRPr lang="en-US" dirty="0"/>
          </a:p>
          <a:p>
            <a:r>
              <a:rPr lang="en-US" dirty="0"/>
              <a:t>Teamwork start with 1:1 Collaboration</a:t>
            </a:r>
          </a:p>
          <a:p>
            <a:r>
              <a:rPr lang="en-US" altLang="zh-CN" dirty="0"/>
              <a:t>Let’s start by studying how 2 persons work together.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结对编程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代码复审的好处</a:t>
            </a:r>
          </a:p>
          <a:p>
            <a:r>
              <a:rPr lang="zh-CN" altLang="en-US" dirty="0"/>
              <a:t>既然代码复审能发现这么多问题，有这么好的效果，如果我们</a:t>
            </a:r>
            <a:r>
              <a:rPr lang="zh-CN" altLang="en-US" b="1" dirty="0"/>
              <a:t>每时每刻</a:t>
            </a:r>
            <a:r>
              <a:rPr lang="zh-CN" altLang="en-US" dirty="0"/>
              <a:t>都处在代码复审的状态， 那不是很好么？</a:t>
            </a:r>
            <a:endParaRPr lang="en-US" altLang="zh-CN" dirty="0"/>
          </a:p>
          <a:p>
            <a:r>
              <a:rPr lang="zh-CN" altLang="en-US" dirty="0"/>
              <a:t>事实上，极限编程（</a:t>
            </a:r>
            <a:r>
              <a:rPr lang="en-US" altLang="zh-CN" dirty="0"/>
              <a:t>Extreme Programming</a:t>
            </a:r>
            <a:r>
              <a:rPr lang="zh-CN" altLang="en-US" dirty="0"/>
              <a:t>）正是这一思想的体现</a:t>
            </a:r>
            <a:r>
              <a:rPr lang="en-US" altLang="zh-CN" dirty="0"/>
              <a:t>— </a:t>
            </a:r>
            <a:r>
              <a:rPr lang="zh-CN" altLang="en-US" dirty="0"/>
              <a:t>为什么不把一些卓有成效的开发方法用到极致（</a:t>
            </a:r>
            <a:r>
              <a:rPr lang="en-US" altLang="zh-CN" dirty="0"/>
              <a:t>Extreme</a:t>
            </a:r>
            <a:r>
              <a:rPr lang="zh-CN" altLang="en-US" dirty="0"/>
              <a:t>），让我们无时不刻地使用它们？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458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最早有记录的结对编程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1987 </a:t>
            </a:r>
            <a:r>
              <a:rPr lang="zh-CN" altLang="en-US" dirty="0"/>
              <a:t>年，</a:t>
            </a:r>
            <a:r>
              <a:rPr lang="en-US" altLang="zh-CN" dirty="0"/>
              <a:t>Intuit </a:t>
            </a:r>
            <a:r>
              <a:rPr lang="zh-CN" altLang="en-US" dirty="0"/>
              <a:t>公司（当时只是一个刚刚起步的个人财务管理软件公司）宣布</a:t>
            </a:r>
            <a:r>
              <a:rPr lang="en-US" altLang="zh-CN" dirty="0"/>
              <a:t>4 </a:t>
            </a:r>
            <a:r>
              <a:rPr lang="zh-CN" altLang="en-US" dirty="0"/>
              <a:t>月会向客户提供新版本的软件</a:t>
            </a:r>
            <a:endParaRPr lang="en-US" altLang="zh-CN" dirty="0"/>
          </a:p>
          <a:p>
            <a:pPr lvl="1"/>
            <a:r>
              <a:rPr lang="en-US" altLang="zh-CN" dirty="0"/>
              <a:t>4 </a:t>
            </a:r>
            <a:r>
              <a:rPr lang="zh-CN" altLang="en-US" dirty="0"/>
              <a:t>月</a:t>
            </a:r>
            <a:r>
              <a:rPr lang="en-US" altLang="zh-CN" dirty="0"/>
              <a:t>15 </a:t>
            </a:r>
            <a:r>
              <a:rPr lang="zh-CN" altLang="en-US" dirty="0"/>
              <a:t>日是美国报税的截止日期。</a:t>
            </a:r>
            <a:endParaRPr lang="en-US" altLang="zh-CN" dirty="0"/>
          </a:p>
          <a:p>
            <a:r>
              <a:rPr lang="zh-CN" altLang="en-US" dirty="0"/>
              <a:t>但到了</a:t>
            </a:r>
            <a:r>
              <a:rPr lang="en-US" altLang="zh-CN" dirty="0"/>
              <a:t>3 </a:t>
            </a:r>
            <a:r>
              <a:rPr lang="zh-CN" altLang="en-US" dirty="0"/>
              <a:t>月末，公司仅有的两个技术人员发现进度还是大大落后于预期，</a:t>
            </a:r>
            <a:endParaRPr lang="en-US" altLang="zh-CN" dirty="0"/>
          </a:p>
          <a:p>
            <a:r>
              <a:rPr lang="zh-CN" altLang="en-US" dirty="0"/>
              <a:t>于是这两人在</a:t>
            </a:r>
            <a:r>
              <a:rPr lang="en-US" altLang="zh-CN" dirty="0"/>
              <a:t>3 </a:t>
            </a:r>
            <a:r>
              <a:rPr lang="zh-CN" altLang="en-US" dirty="0"/>
              <a:t>月的最后一周开展</a:t>
            </a:r>
            <a:r>
              <a:rPr lang="zh-CN" altLang="en-US" b="1" dirty="0"/>
              <a:t>了不得已的、长达</a:t>
            </a:r>
            <a:r>
              <a:rPr lang="en-US" altLang="zh-CN" b="1" dirty="0"/>
              <a:t>60 </a:t>
            </a:r>
            <a:r>
              <a:rPr lang="zh-CN" altLang="en-US" b="1" dirty="0"/>
              <a:t>个小时</a:t>
            </a:r>
            <a:r>
              <a:rPr lang="zh-CN" altLang="en-US" dirty="0"/>
              <a:t>的结对编程活动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5590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结对编程 </a:t>
            </a:r>
            <a:r>
              <a:rPr lang="en-US" dirty="0"/>
              <a:t>Pair Programming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118872" indent="0">
              <a:lnSpc>
                <a:spcPct val="120000"/>
              </a:lnSpc>
              <a:buNone/>
            </a:pPr>
            <a:r>
              <a:rPr lang="zh-CN" altLang="en-US" dirty="0"/>
              <a:t>驾驶员</a:t>
            </a:r>
            <a:r>
              <a:rPr lang="en-US" altLang="zh-CN" dirty="0"/>
              <a:t>/</a:t>
            </a:r>
            <a:r>
              <a:rPr lang="zh-CN" altLang="en-US" dirty="0"/>
              <a:t>领航员，两人共享一个键盘，电脑，屏幕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驾驶员：写设计文档，进行编码和单元测试等</a:t>
            </a:r>
            <a:r>
              <a:rPr lang="en-US" altLang="zh-CN" dirty="0"/>
              <a:t>XP</a:t>
            </a:r>
            <a:r>
              <a:rPr lang="zh-CN" altLang="en-US" dirty="0"/>
              <a:t>开发流程。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领航员：审阅驾驶员的文档；监督驾驶员对编码等开发流程的执行；考虑单元测试的覆盖率；思考是否需要和如何重构；帮助驾驶员解决具体的技术问题。领航员也可以设计 </a:t>
            </a:r>
            <a:r>
              <a:rPr lang="en-US" altLang="zh-CN" dirty="0"/>
              <a:t>TDD </a:t>
            </a:r>
            <a:r>
              <a:rPr lang="zh-CN" altLang="en-US" dirty="0"/>
              <a:t>中的测试用例。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 </a:t>
            </a:r>
            <a:r>
              <a:rPr lang="zh-CN" altLang="en-US" dirty="0"/>
              <a:t>驾驶员和领航员不断轮换角色，不要连续工作超过一小时，每工作一小时休息</a:t>
            </a:r>
            <a:r>
              <a:rPr lang="en-US" altLang="zh-CN" dirty="0"/>
              <a:t>15</a:t>
            </a:r>
            <a:r>
              <a:rPr lang="zh-CN" altLang="en-US" dirty="0"/>
              <a:t>分钟。 领航员要控制时间。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 </a:t>
            </a:r>
            <a:r>
              <a:rPr lang="zh-CN" altLang="en-US" dirty="0"/>
              <a:t>主动参与。任何一个任务都首先是两个人的责任，也是所有人的责任。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只有水平上的差距，没有级别上的差异。两人结对，尽管可能大家的级别资历不同，但不管在分析、设计或编码上，双方都拥有平等的决策权利。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设置好结对编程的环境，座位、显示器、桌面等都要能允许两个人舒适地讨论和工作。如 果是通过远程结对编程，那么网络、语音通讯和屏幕共享程序要设置好。</a:t>
            </a:r>
          </a:p>
        </p:txBody>
      </p:sp>
    </p:spTree>
    <p:extLst>
      <p:ext uri="{BB962C8B-B14F-4D97-AF65-F5344CB8AC3E}">
        <p14:creationId xmlns:p14="http://schemas.microsoft.com/office/powerpoint/2010/main" val="859616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Programming Examples</a:t>
            </a:r>
          </a:p>
        </p:txBody>
      </p:sp>
      <p:pic>
        <p:nvPicPr>
          <p:cNvPr id="1026" name="Picture 2" descr="C:\Users\xinz.000\Pictures\EDU\pair-programming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3379787" y="1854994"/>
            <a:ext cx="5715000" cy="4292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16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好处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提高设计质量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更好的设计，避免愚蠢的</a:t>
            </a:r>
            <a:r>
              <a:rPr lang="en-US" altLang="zh-CN" dirty="0"/>
              <a:t>bug</a:t>
            </a:r>
            <a:r>
              <a:rPr lang="zh-CN" altLang="en-US" dirty="0"/>
              <a:t>，</a:t>
            </a:r>
            <a:endParaRPr lang="en-US" dirty="0"/>
          </a:p>
          <a:p>
            <a:r>
              <a:rPr lang="zh-CN" altLang="en-US" dirty="0"/>
              <a:t>降低成本</a:t>
            </a:r>
            <a:endParaRPr lang="en-US" dirty="0"/>
          </a:p>
          <a:p>
            <a:pPr lvl="1"/>
            <a:r>
              <a:rPr lang="zh-CN" altLang="en-US" dirty="0"/>
              <a:t>分享知识，更少的</a:t>
            </a:r>
            <a:r>
              <a:rPr lang="en-US" altLang="zh-CN" dirty="0"/>
              <a:t>debug </a:t>
            </a:r>
            <a:r>
              <a:rPr lang="zh-CN" altLang="en-US" dirty="0"/>
              <a:t>时间</a:t>
            </a:r>
            <a:endParaRPr lang="en-US" dirty="0"/>
          </a:p>
          <a:p>
            <a:r>
              <a:rPr lang="zh-CN" altLang="en-US" dirty="0"/>
              <a:t>提高解决问题的信心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结对经常能解决 “不可能的任务”</a:t>
            </a:r>
            <a:endParaRPr lang="en-US" altLang="zh-CN" sz="300" dirty="0"/>
          </a:p>
          <a:p>
            <a:r>
              <a:rPr lang="zh-CN" altLang="en-US" dirty="0"/>
              <a:t>“很多有经验的工程师觉得结对编程效率不高”</a:t>
            </a:r>
            <a:endParaRPr lang="en-US" altLang="zh-CN" dirty="0"/>
          </a:p>
          <a:p>
            <a:pPr lvl="1"/>
            <a:r>
              <a:rPr lang="zh-CN" altLang="en-US" dirty="0"/>
              <a:t>他们单独编程了 </a:t>
            </a:r>
            <a:r>
              <a:rPr lang="en-US" altLang="zh-CN" dirty="0"/>
              <a:t>10 </a:t>
            </a:r>
            <a:r>
              <a:rPr lang="zh-CN" altLang="en-US" dirty="0"/>
              <a:t>年，结对了</a:t>
            </a:r>
            <a:r>
              <a:rPr lang="en-US" altLang="zh-CN" dirty="0"/>
              <a:t>1 </a:t>
            </a:r>
            <a:r>
              <a:rPr lang="zh-CN" altLang="en-US" dirty="0"/>
              <a:t>小时，就觉得效率不高，很正常。 结对</a:t>
            </a:r>
            <a:r>
              <a:rPr lang="en-US" altLang="zh-CN" dirty="0"/>
              <a:t>100 </a:t>
            </a:r>
            <a:r>
              <a:rPr lang="zh-CN" altLang="en-US" dirty="0"/>
              <a:t>小时之后再评价。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9441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好处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提高士气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觉得自己的工作有另一人认可</a:t>
            </a:r>
            <a:r>
              <a:rPr lang="en-US" dirty="0"/>
              <a:t>.</a:t>
            </a:r>
          </a:p>
          <a:p>
            <a:r>
              <a:rPr lang="zh-CN" altLang="en-US" dirty="0"/>
              <a:t>减轻风险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在团队中有一些 “知识的冗余”，降低了成员离开的负面影响</a:t>
            </a:r>
            <a:endParaRPr lang="en-US" dirty="0"/>
          </a:p>
          <a:p>
            <a:r>
              <a:rPr lang="zh-CN" altLang="en-US" dirty="0"/>
              <a:t>提高效率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两人在一起不好意思偷懒或开小差上网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912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代码质量</a:t>
            </a:r>
            <a:endParaRPr lang="en-US" dirty="0"/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950"/>
            <a:r>
              <a:rPr lang="zh-CN" altLang="en-US" dirty="0"/>
              <a:t>我们写代码给谁看？</a:t>
            </a:r>
            <a:r>
              <a:rPr lang="en-US" altLang="zh-CN" dirty="0"/>
              <a:t> machine, or  people?</a:t>
            </a:r>
          </a:p>
          <a:p>
            <a:pPr marL="107950"/>
            <a:endParaRPr lang="en-US" altLang="zh-CN" dirty="0"/>
          </a:p>
          <a:p>
            <a:pPr marL="107950"/>
            <a:endParaRPr lang="en-US" altLang="zh-CN" dirty="0"/>
          </a:p>
          <a:p>
            <a:pPr marL="107950"/>
            <a:endParaRPr lang="en-US" altLang="zh-CN" dirty="0"/>
          </a:p>
          <a:p>
            <a:pPr marL="107950"/>
            <a:r>
              <a:rPr lang="en-US" altLang="zh-CN" dirty="0"/>
              <a:t>Both</a:t>
            </a:r>
          </a:p>
          <a:p>
            <a:pPr marL="363538"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0748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坏处</a:t>
            </a:r>
            <a:r>
              <a:rPr lang="en-US" altLang="zh-CN" dirty="0"/>
              <a:t>/</a:t>
            </a:r>
            <a:r>
              <a:rPr lang="en-US" dirty="0"/>
              <a:t>Drawbacks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工作方式的不同</a:t>
            </a:r>
            <a:endParaRPr lang="en-US" dirty="0"/>
          </a:p>
          <a:p>
            <a:pPr lvl="1"/>
            <a:r>
              <a:rPr lang="zh-CN" altLang="en-US" dirty="0"/>
              <a:t>大多数人觉得喜欢一个人工作</a:t>
            </a:r>
            <a:endParaRPr lang="en-US" dirty="0"/>
          </a:p>
          <a:p>
            <a:r>
              <a:rPr lang="zh-CN" altLang="en-US" dirty="0"/>
              <a:t>让人感觉到威胁</a:t>
            </a:r>
            <a:r>
              <a:rPr lang="en-US" dirty="0"/>
              <a:t> </a:t>
            </a:r>
          </a:p>
          <a:p>
            <a:pPr lvl="1"/>
            <a:r>
              <a:rPr lang="zh-CN" altLang="en-US" dirty="0"/>
              <a:t>新手 </a:t>
            </a:r>
            <a:r>
              <a:rPr lang="en-US" altLang="zh-CN" dirty="0"/>
              <a:t>vs. </a:t>
            </a:r>
            <a:r>
              <a:rPr lang="zh-CN" altLang="en-US" dirty="0"/>
              <a:t>老手</a:t>
            </a:r>
            <a:endParaRPr lang="en-US" dirty="0"/>
          </a:p>
          <a:p>
            <a:r>
              <a:rPr lang="zh-CN" altLang="en-US" dirty="0"/>
              <a:t>时间可能花在培训上面 （也有价值）</a:t>
            </a:r>
            <a:endParaRPr lang="en-US" altLang="zh-CN" dirty="0"/>
          </a:p>
          <a:p>
            <a:pPr lvl="1"/>
            <a:r>
              <a:rPr lang="zh-CN" altLang="en-US" dirty="0"/>
              <a:t>老手 </a:t>
            </a:r>
            <a:r>
              <a:rPr lang="en-US" altLang="zh-CN" dirty="0"/>
              <a:t>vs. </a:t>
            </a:r>
            <a:r>
              <a:rPr lang="zh-CN" altLang="en-US" dirty="0"/>
              <a:t>新手</a:t>
            </a:r>
            <a:endParaRPr lang="en-US" dirty="0"/>
          </a:p>
          <a:p>
            <a:r>
              <a:rPr lang="zh-CN" altLang="en-US" dirty="0"/>
              <a:t>对个人情绪，自尊的影响</a:t>
            </a:r>
            <a:endParaRPr lang="en-US" dirty="0"/>
          </a:p>
          <a:p>
            <a:pPr lvl="1"/>
            <a:r>
              <a:rPr lang="en-US" dirty="0"/>
              <a:t>“my code”  vs. “your code”</a:t>
            </a:r>
          </a:p>
        </p:txBody>
      </p:sp>
    </p:spTree>
    <p:extLst>
      <p:ext uri="{BB962C8B-B14F-4D97-AF65-F5344CB8AC3E}">
        <p14:creationId xmlns:p14="http://schemas.microsoft.com/office/powerpoint/2010/main" val="35401816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最合适的场景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降低容易犯的错误</a:t>
            </a:r>
            <a:endParaRPr lang="en-US" dirty="0"/>
          </a:p>
          <a:p>
            <a:r>
              <a:rPr lang="zh-CN" altLang="en-US" dirty="0"/>
              <a:t>新手 </a:t>
            </a:r>
            <a:r>
              <a:rPr lang="en-US" altLang="zh-CN" dirty="0"/>
              <a:t>+ </a:t>
            </a:r>
            <a:r>
              <a:rPr lang="zh-CN" altLang="en-US" dirty="0"/>
              <a:t>新手， 或者双方各有明显弱点</a:t>
            </a:r>
            <a:endParaRPr lang="en-US" dirty="0"/>
          </a:p>
          <a:p>
            <a:r>
              <a:rPr lang="zh-CN" altLang="en-US" dirty="0"/>
              <a:t>探索一个新的领域</a:t>
            </a:r>
            <a:endParaRPr lang="en-US" dirty="0"/>
          </a:p>
          <a:p>
            <a:r>
              <a:rPr lang="zh-CN" altLang="en-US" dirty="0"/>
              <a:t>传播知识和技能</a:t>
            </a:r>
            <a:endParaRPr lang="en-US" altLang="zh-CN" dirty="0"/>
          </a:p>
          <a:p>
            <a:pPr lvl="1"/>
            <a:r>
              <a:rPr lang="zh-CN" altLang="en-US" dirty="0"/>
              <a:t>老手 </a:t>
            </a:r>
            <a:r>
              <a:rPr lang="en-US" altLang="zh-CN" dirty="0"/>
              <a:t>+ </a:t>
            </a:r>
            <a:r>
              <a:rPr lang="zh-CN" altLang="en-US" dirty="0"/>
              <a:t>新手 也可以</a:t>
            </a:r>
            <a:endParaRPr lang="en-US" altLang="zh-CN" dirty="0"/>
          </a:p>
          <a:p>
            <a:r>
              <a:rPr lang="zh-CN" altLang="en-US" dirty="0"/>
              <a:t>工具：</a:t>
            </a:r>
            <a:endParaRPr lang="en-US" altLang="zh-CN" dirty="0"/>
          </a:p>
          <a:p>
            <a:pPr lvl="1"/>
            <a:r>
              <a:rPr lang="zh-CN" altLang="en-US" dirty="0"/>
              <a:t>排排坐，一个电脑</a:t>
            </a:r>
            <a:endParaRPr lang="en-US" altLang="zh-CN" dirty="0"/>
          </a:p>
          <a:p>
            <a:pPr lvl="1"/>
            <a:r>
              <a:rPr lang="en-US" altLang="zh-CN" dirty="0">
                <a:hlinkClick r:id="rId2"/>
              </a:rPr>
              <a:t>VS Live Share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3160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ACB56-9A34-4DD2-A48A-CB754792C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不适合的场景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2F2D3-7A45-407F-984A-A2D5E771E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zh-CN" altLang="en-US" dirty="0"/>
              <a:t>需要深入地研究的项目，需要一个人长时间的独立钻研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/>
              <a:t>在做后期维护的时候，如果维护的技术含量不高，只需要做有效的复审即可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en-US" altLang="zh-CN" dirty="0"/>
              <a:t> </a:t>
            </a:r>
            <a:r>
              <a:rPr lang="zh-CN" altLang="en-US" dirty="0"/>
              <a:t>如果验证测试需要运行很长时间，那么两个人在那里等待结果是有点浪费时间。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/>
              <a:t>如果团队的人员要在多个项目中工作，不能充分保证足够的结对编程时间，那么成员要经常处于等待的状态，反而影响效率。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zh-CN" altLang="en-US" dirty="0"/>
              <a:t>关键是如何最</a:t>
            </a:r>
            <a:r>
              <a:rPr lang="zh-CN" altLang="en-US" b="1" dirty="0"/>
              <a:t>大限度地发挥“领航员”的作用</a:t>
            </a:r>
            <a:r>
              <a:rPr lang="zh-CN" altLang="en-US" dirty="0"/>
              <a:t>，如果用处不大，也就无需结对。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383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DDADB-3302-465A-B88A-8CEE5A487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个人要避免不好的习惯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C2CC0-384A-4C67-AB98-34D1A9793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118872" indent="0">
              <a:lnSpc>
                <a:spcPct val="120000"/>
              </a:lnSpc>
              <a:buNone/>
            </a:pPr>
            <a:r>
              <a:rPr lang="zh-CN" altLang="en-US" dirty="0"/>
              <a:t>结对编程中不好的习惯</a:t>
            </a:r>
            <a:r>
              <a:rPr lang="en-US" altLang="zh-CN" dirty="0"/>
              <a:t>—</a:t>
            </a:r>
            <a:r>
              <a:rPr lang="zh-CN" altLang="en-US" dirty="0"/>
              <a:t>你经历过么，如何提醒同伴改进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不拘小节的人　两人在一起近距离地工作，但是却不注意个人卫生和互相尊重。开始合作前， 吃了很多大蒜就来了。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喜欢发号施令的人　总是对敲键盘的人说：“到末行，加个反括号，然后</a:t>
            </a:r>
            <a:r>
              <a:rPr lang="en-US" altLang="zh-CN" dirty="0"/>
              <a:t>……”</a:t>
            </a:r>
            <a:r>
              <a:rPr lang="zh-CN" altLang="en-US" dirty="0"/>
              <a:t>。他不去关注解决方法和下一步该怎么做，而过度关注一些编程细节。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拼写纠错者坐在你旁边，纠正你输入的每个错误字符。当然，他没有时间来真正地进行导航。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深藏不露者　仅仅自己敲着代码而不告诉别人他在做什么。领航员不得不靠自己去弄懂代码。 关于该用什么方法，该选择哪种设计，领航员和实施者之间完全没有交流。 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跳跃很大的人　他们喜欢在代码中进行大范围的跳跃，这样领航员便不知道进行到哪里了。</a:t>
            </a:r>
          </a:p>
        </p:txBody>
      </p:sp>
    </p:spTree>
    <p:extLst>
      <p:ext uri="{BB962C8B-B14F-4D97-AF65-F5344CB8AC3E}">
        <p14:creationId xmlns:p14="http://schemas.microsoft.com/office/powerpoint/2010/main" val="10790528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Famous collaboration of a pair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 Chinese History</a:t>
            </a:r>
          </a:p>
          <a:p>
            <a:pPr lvl="1"/>
            <a:r>
              <a:rPr lang="zh-CN" altLang="en-US" dirty="0"/>
              <a:t>周瑜 </a:t>
            </a:r>
            <a:r>
              <a:rPr lang="en-US" altLang="zh-CN" dirty="0"/>
              <a:t>–</a:t>
            </a:r>
            <a:r>
              <a:rPr lang="zh-CN" altLang="en-US" dirty="0"/>
              <a:t> 诸葛亮</a:t>
            </a:r>
            <a:endParaRPr lang="en-US" altLang="zh-CN" dirty="0"/>
          </a:p>
          <a:p>
            <a:pPr lvl="1"/>
            <a:r>
              <a:rPr lang="zh-CN" altLang="en-US" dirty="0"/>
              <a:t>管宁 </a:t>
            </a:r>
            <a:r>
              <a:rPr lang="en-US" altLang="zh-CN" dirty="0"/>
              <a:t>–</a:t>
            </a:r>
            <a:r>
              <a:rPr lang="zh-CN" altLang="en-US" dirty="0"/>
              <a:t> 华歆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5550"/>
            <a:ext cx="10515600" cy="1325563"/>
          </a:xfrm>
        </p:spPr>
        <p:txBody>
          <a:bodyPr>
            <a:noAutofit/>
          </a:bodyPr>
          <a:lstStyle/>
          <a:p>
            <a:r>
              <a:rPr lang="en-US" sz="4000" dirty="0"/>
              <a:t>Examples:  Hewlett and Packard</a:t>
            </a:r>
            <a:br>
              <a:rPr lang="en-US" sz="4000" dirty="0"/>
            </a:br>
            <a:r>
              <a:rPr lang="en-US" sz="3200" dirty="0"/>
              <a:t>(</a:t>
            </a:r>
            <a:r>
              <a:rPr lang="zh-CN" altLang="en-US" sz="3200" dirty="0"/>
              <a:t>惠普公司的两位创始人在车库工作）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1447800"/>
            <a:ext cx="6934200" cy="5172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9125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2223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Examples – Wozniak and Jobs</a:t>
            </a:r>
            <a:br>
              <a:rPr lang="en-US" sz="4000" dirty="0"/>
            </a:br>
            <a:r>
              <a:rPr lang="en-US" altLang="zh-CN" sz="3200" dirty="0"/>
              <a:t>(</a:t>
            </a:r>
            <a:r>
              <a:rPr lang="zh-CN" altLang="en-US" sz="3200" dirty="0"/>
              <a:t>苹果公司的两位创始人</a:t>
            </a:r>
            <a:r>
              <a:rPr lang="en-US" altLang="zh-CN" sz="3200" dirty="0"/>
              <a:t>)</a:t>
            </a:r>
            <a:endParaRPr lang="en-US" sz="32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447800"/>
            <a:ext cx="6808332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340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Paul and Bill</a:t>
            </a:r>
            <a:br>
              <a:rPr lang="en-US" sz="4400" dirty="0"/>
            </a:br>
            <a:r>
              <a:rPr lang="zh-CN" altLang="en-US" dirty="0"/>
              <a:t> </a:t>
            </a:r>
            <a:r>
              <a:rPr lang="en-US" altLang="zh-CN" sz="3600" dirty="0"/>
              <a:t>(</a:t>
            </a:r>
            <a:r>
              <a:rPr lang="zh-CN" altLang="en-US" sz="3600" dirty="0"/>
              <a:t>微软公司的两位创始人</a:t>
            </a:r>
            <a:r>
              <a:rPr lang="en-US" altLang="zh-CN" sz="3600" dirty="0"/>
              <a:t>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470314"/>
            <a:ext cx="6934200" cy="4577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53342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5910" y="129611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Jerry Yang and David Filo</a:t>
            </a:r>
            <a:br>
              <a:rPr lang="en-US" sz="4000" dirty="0"/>
            </a:br>
            <a:r>
              <a:rPr lang="en-US" sz="3200" dirty="0"/>
              <a:t>(YAHOO </a:t>
            </a:r>
            <a:r>
              <a:rPr lang="zh-CN" altLang="en-US" sz="3200" dirty="0"/>
              <a:t>的两位创始人 </a:t>
            </a:r>
            <a:r>
              <a:rPr lang="en-US" sz="3200" dirty="0"/>
              <a:t>DAVID &amp; JERRY)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1" y="1447800"/>
            <a:ext cx="4772025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7134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Page and </a:t>
            </a:r>
            <a:r>
              <a:rPr lang="en-US" sz="4400" dirty="0" err="1"/>
              <a:t>Brin</a:t>
            </a:r>
            <a:br>
              <a:rPr lang="en-US" dirty="0"/>
            </a:br>
            <a:r>
              <a:rPr lang="en-US" dirty="0"/>
              <a:t> </a:t>
            </a:r>
            <a:r>
              <a:rPr lang="en-US" sz="3600" dirty="0"/>
              <a:t>(GOOGLE </a:t>
            </a:r>
            <a:r>
              <a:rPr lang="zh-CN" altLang="en-US" sz="3600" dirty="0"/>
              <a:t>的两位创始人</a:t>
            </a:r>
            <a:r>
              <a:rPr lang="en-US" altLang="zh-CN" sz="3600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466850"/>
            <a:ext cx="7277100" cy="462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1792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702628" y="365125"/>
            <a:ext cx="6651171" cy="1325563"/>
          </a:xfrm>
        </p:spPr>
        <p:txBody>
          <a:bodyPr>
            <a:normAutofit/>
          </a:bodyPr>
          <a:lstStyle/>
          <a:p>
            <a:r>
              <a:rPr lang="zh-CN" altLang="en-US" sz="4200" dirty="0"/>
              <a:t>巧妙的代码 </a:t>
            </a:r>
            <a:r>
              <a:rPr lang="en-US" altLang="zh-CN" sz="4200" dirty="0"/>
              <a:t>vs. </a:t>
            </a:r>
            <a:r>
              <a:rPr lang="zh-CN" altLang="en-US" sz="4200" dirty="0"/>
              <a:t>好代码</a:t>
            </a:r>
            <a:endParaRPr lang="en-US" sz="42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4D2FE7E-B4B5-417F-8DD0-815B36D4E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480" y="1825625"/>
            <a:ext cx="6487886" cy="4351338"/>
          </a:xfrm>
        </p:spPr>
        <p:txBody>
          <a:bodyPr>
            <a:normAutofit/>
          </a:bodyPr>
          <a:lstStyle/>
          <a:p>
            <a:r>
              <a:rPr lang="zh-CN" altLang="en-US" dirty="0"/>
              <a:t>把代码运行一下看看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1EC495-35FD-47B0-A13E-380DAB9804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08"/>
          <a:stretch/>
        </p:blipFill>
        <p:spPr>
          <a:xfrm>
            <a:off x="20" y="10"/>
            <a:ext cx="4343380" cy="685799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10"/>
            <a:ext cx="5181600" cy="6876000"/>
          </a:xfrm>
          <a:prstGeom prst="rect">
            <a:avLst/>
          </a:prstGeom>
          <a:solidFill>
            <a:srgbClr val="11465E"/>
          </a:solidFill>
          <a:ln>
            <a:solidFill>
              <a:srgbClr val="1A6483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#include "</a:t>
            </a:r>
            <a:r>
              <a:rPr lang="en-US" altLang="zh-CN" dirty="0" err="1"/>
              <a:t>stdafx.h</a:t>
            </a:r>
            <a:r>
              <a:rPr lang="en-US" altLang="zh-CN" dirty="0"/>
              <a:t>" </a:t>
            </a:r>
          </a:p>
          <a:p>
            <a:r>
              <a:rPr lang="en-US" altLang="zh-CN" dirty="0"/>
              <a:t>#include "</a:t>
            </a:r>
            <a:r>
              <a:rPr lang="en-US" altLang="zh-CN" dirty="0" err="1"/>
              <a:t>stdio.h</a:t>
            </a:r>
            <a:r>
              <a:rPr lang="en-US" altLang="zh-CN" dirty="0"/>
              <a:t>"</a:t>
            </a:r>
          </a:p>
          <a:p>
            <a:r>
              <a:rPr lang="en-US" altLang="zh-CN" dirty="0"/>
              <a:t>void test();</a:t>
            </a:r>
          </a:p>
          <a:p>
            <a:r>
              <a:rPr lang="en-US" altLang="zh-CN" dirty="0" err="1"/>
              <a:t>int</a:t>
            </a:r>
            <a:r>
              <a:rPr lang="en-US" altLang="zh-CN" dirty="0"/>
              <a:t> _</a:t>
            </a:r>
            <a:r>
              <a:rPr lang="en-US" altLang="zh-CN" dirty="0" err="1"/>
              <a:t>tmain</a:t>
            </a:r>
            <a:r>
              <a:rPr lang="en-US" altLang="zh-CN" dirty="0"/>
              <a:t>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,_TCHAR * </a:t>
            </a:r>
            <a:r>
              <a:rPr lang="en-US" altLang="zh-CN" dirty="0" err="1"/>
              <a:t>argv</a:t>
            </a:r>
            <a:r>
              <a:rPr lang="en-US" altLang="zh-CN" dirty="0"/>
              <a:t>[])</a:t>
            </a:r>
          </a:p>
          <a:p>
            <a:r>
              <a:rPr lang="en-US" altLang="zh-CN" dirty="0"/>
              <a:t>{</a:t>
            </a:r>
          </a:p>
          <a:p>
            <a:r>
              <a:rPr lang="en-US" altLang="zh-CN" dirty="0"/>
              <a:t>	test(); </a:t>
            </a:r>
          </a:p>
          <a:p>
            <a:r>
              <a:rPr lang="en-US" altLang="zh-CN" dirty="0"/>
              <a:t>	return 0;</a:t>
            </a:r>
          </a:p>
          <a:p>
            <a:r>
              <a:rPr lang="en-US" altLang="zh-CN" dirty="0"/>
              <a:t>} </a:t>
            </a:r>
          </a:p>
          <a:p>
            <a:r>
              <a:rPr lang="en-US" altLang="zh-CN" dirty="0"/>
              <a:t>char C[25][40]; </a:t>
            </a:r>
          </a:p>
          <a:p>
            <a:r>
              <a:rPr lang="en-US" altLang="zh-CN" dirty="0"/>
              <a:t>void d(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x,int</a:t>
            </a:r>
            <a:r>
              <a:rPr lang="en-US" altLang="zh-CN" dirty="0"/>
              <a:t> y) </a:t>
            </a:r>
          </a:p>
          <a:p>
            <a:r>
              <a:rPr lang="en-US" altLang="zh-CN" dirty="0"/>
              <a:t>{</a:t>
            </a:r>
          </a:p>
          <a:p>
            <a:r>
              <a:rPr lang="en-US" altLang="zh-CN" dirty="0"/>
              <a:t>	C[x][y] =C[x][y + 1] = 32;</a:t>
            </a:r>
          </a:p>
          <a:p>
            <a:r>
              <a:rPr lang="en-US" altLang="zh-CN" dirty="0"/>
              <a:t>}</a:t>
            </a:r>
          </a:p>
          <a:p>
            <a:r>
              <a:rPr lang="en-US" altLang="zh-CN" dirty="0" err="1"/>
              <a:t>int</a:t>
            </a:r>
            <a:r>
              <a:rPr lang="en-US" altLang="zh-CN" dirty="0"/>
              <a:t> f(</a:t>
            </a:r>
            <a:r>
              <a:rPr lang="en-US" altLang="zh-CN" dirty="0" err="1"/>
              <a:t>int</a:t>
            </a:r>
            <a:r>
              <a:rPr lang="en-US" altLang="zh-CN" dirty="0"/>
              <a:t> x) </a:t>
            </a:r>
          </a:p>
          <a:p>
            <a:r>
              <a:rPr lang="en-US" altLang="zh-CN" dirty="0"/>
              <a:t>{</a:t>
            </a:r>
          </a:p>
          <a:p>
            <a:r>
              <a:rPr lang="en-US" altLang="zh-CN" dirty="0"/>
              <a:t>	return(</a:t>
            </a:r>
            <a:r>
              <a:rPr lang="en-US" altLang="zh-CN" dirty="0" err="1"/>
              <a:t>int</a:t>
            </a:r>
            <a:r>
              <a:rPr lang="en-US" altLang="zh-CN" dirty="0"/>
              <a:t>)x*x*.08;</a:t>
            </a:r>
          </a:p>
          <a:p>
            <a:r>
              <a:rPr lang="en-US" altLang="zh-CN" dirty="0"/>
              <a:t>}</a:t>
            </a:r>
          </a:p>
          <a:p>
            <a:r>
              <a:rPr lang="nn-NO" altLang="zh-CN" dirty="0"/>
              <a:t>void test() </a:t>
            </a:r>
          </a:p>
          <a:p>
            <a:r>
              <a:rPr lang="nn-NO" altLang="zh-CN" dirty="0"/>
              <a:t>{</a:t>
            </a:r>
          </a:p>
          <a:p>
            <a:r>
              <a:rPr lang="nn-NO" altLang="zh-CN" dirty="0"/>
              <a:t>	int i, j;</a:t>
            </a:r>
          </a:p>
          <a:p>
            <a:r>
              <a:rPr lang="nn-NO" altLang="zh-CN" dirty="0"/>
              <a:t>	char s[5] = "TEST";</a:t>
            </a:r>
          </a:p>
          <a:p>
            <a:r>
              <a:rPr lang="nn-NO" altLang="zh-CN" dirty="0"/>
              <a:t>	for (i = 0; i &lt; 25; i++)</a:t>
            </a:r>
          </a:p>
          <a:p>
            <a:r>
              <a:rPr lang="nn-NO" altLang="zh-CN" dirty="0"/>
              <a:t>		for (j = 0; j &lt; 40; j++)</a:t>
            </a:r>
          </a:p>
          <a:p>
            <a:r>
              <a:rPr lang="nn-NO" altLang="zh-CN" dirty="0"/>
              <a:t>			C[i][j] = s[(i + j) % 4];</a:t>
            </a:r>
          </a:p>
          <a:p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5181600" y="-7374"/>
            <a:ext cx="6096000" cy="5909310"/>
          </a:xfrm>
          <a:prstGeom prst="rect">
            <a:avLst/>
          </a:prstGeom>
          <a:solidFill>
            <a:srgbClr val="165672"/>
          </a:solidFill>
        </p:spPr>
        <p:txBody>
          <a:bodyPr>
            <a:spAutoFit/>
          </a:bodyPr>
          <a:lstStyle/>
          <a:p>
            <a:r>
              <a:rPr lang="nn-NO" altLang="zh-CN" dirty="0"/>
              <a:t>	for (i = 1; i &lt;= 7; i++)</a:t>
            </a:r>
          </a:p>
          <a:p>
            <a:r>
              <a:rPr lang="nn-NO" altLang="zh-CN" dirty="0"/>
              <a:t>	{</a:t>
            </a:r>
          </a:p>
          <a:p>
            <a:r>
              <a:rPr lang="nn-NO" altLang="zh-CN" dirty="0"/>
              <a:t>		d(18 - i, 12);</a:t>
            </a:r>
          </a:p>
          <a:p>
            <a:r>
              <a:rPr lang="nn-NO" altLang="zh-CN" dirty="0"/>
              <a:t>		C[20 - f(i)][i + 19] =C[20 - f(i)][20 - i] = 32;</a:t>
            </a:r>
          </a:p>
          <a:p>
            <a:r>
              <a:rPr lang="nn-NO" altLang="zh-CN" dirty="0"/>
              <a:t>	}</a:t>
            </a:r>
          </a:p>
          <a:p>
            <a:r>
              <a:rPr lang="nn-NO" altLang="zh-CN" dirty="0"/>
              <a:t>	d(10, 13); </a:t>
            </a:r>
          </a:p>
          <a:p>
            <a:r>
              <a:rPr lang="nn-NO" altLang="zh-CN" dirty="0"/>
              <a:t>	d(9, 13);</a:t>
            </a:r>
          </a:p>
          <a:p>
            <a:r>
              <a:rPr lang="nn-NO" altLang="zh-CN" dirty="0"/>
              <a:t>	d(8, 14); </a:t>
            </a:r>
          </a:p>
          <a:p>
            <a:r>
              <a:rPr lang="nn-NO" altLang="zh-CN" dirty="0"/>
              <a:t>	d(7, 15);</a:t>
            </a:r>
          </a:p>
          <a:p>
            <a:r>
              <a:rPr lang="nn-NO" altLang="zh-CN" dirty="0"/>
              <a:t>	d(6, 16); </a:t>
            </a:r>
          </a:p>
          <a:p>
            <a:r>
              <a:rPr lang="nn-NO" altLang="zh-CN" dirty="0"/>
              <a:t>	d(5, 18); </a:t>
            </a:r>
          </a:p>
          <a:p>
            <a:r>
              <a:rPr lang="nn-NO" altLang="zh-CN" dirty="0"/>
              <a:t>	d(5, 20);                     </a:t>
            </a:r>
          </a:p>
          <a:p>
            <a:r>
              <a:rPr lang="nn-NO" altLang="zh-CN" dirty="0"/>
              <a:t>	d(5, 22); </a:t>
            </a:r>
          </a:p>
          <a:p>
            <a:r>
              <a:rPr lang="nn-NO" altLang="zh-CN" dirty="0"/>
              <a:t>	d(5, 26);</a:t>
            </a:r>
          </a:p>
          <a:p>
            <a:r>
              <a:rPr lang="nn-NO" altLang="zh-CN" dirty="0"/>
              <a:t>	d(6, 23); </a:t>
            </a:r>
          </a:p>
          <a:p>
            <a:r>
              <a:rPr lang="nn-NO" altLang="zh-CN" dirty="0"/>
              <a:t>	d(6, 25); </a:t>
            </a:r>
          </a:p>
          <a:p>
            <a:r>
              <a:rPr lang="nn-NO" altLang="zh-CN" dirty="0"/>
              <a:t>	d(7, 25); </a:t>
            </a:r>
          </a:p>
          <a:p>
            <a:r>
              <a:rPr lang="nn-NO" altLang="zh-CN" dirty="0"/>
              <a:t>	for (i = 0; i &lt; 25; i++, printf("\n"))</a:t>
            </a:r>
          </a:p>
          <a:p>
            <a:r>
              <a:rPr lang="nn-NO" altLang="zh-CN" dirty="0"/>
              <a:t>		for (j = 0; j &lt; 40; printf("%c", C[i][j++]));</a:t>
            </a:r>
          </a:p>
          <a:p>
            <a:r>
              <a:rPr lang="nn-NO" altLang="zh-CN" dirty="0"/>
              <a:t>                                          scanf_s("%c", &amp;s[0]);</a:t>
            </a:r>
          </a:p>
          <a:p>
            <a:r>
              <a:rPr lang="nn-NO" altLang="zh-CN" dirty="0"/>
              <a:t>}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6169" y="1310481"/>
            <a:ext cx="4010025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08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Facebook: Mark and Eduardo</a:t>
            </a:r>
            <a:br>
              <a:rPr lang="en-US" sz="4000" dirty="0"/>
            </a:br>
            <a:r>
              <a:rPr lang="en-US" sz="3600" dirty="0"/>
              <a:t>(FACEBOOK </a:t>
            </a:r>
            <a:r>
              <a:rPr lang="zh-CN" altLang="en-US" sz="3600" dirty="0"/>
              <a:t>的两位创始人 </a:t>
            </a:r>
            <a:r>
              <a:rPr lang="en-US" sz="3600" dirty="0"/>
              <a:t>MARK AND EDUARDO [</a:t>
            </a:r>
            <a:r>
              <a:rPr lang="zh-CN" altLang="en-US" sz="3600" dirty="0"/>
              <a:t>电影画面</a:t>
            </a:r>
            <a:r>
              <a:rPr lang="en-US" altLang="zh-CN" sz="3600" dirty="0"/>
              <a:t>])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http://koolcampus.files.wordpress.com/2010/11/social-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1" y="1828801"/>
            <a:ext cx="6353175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600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合作</a:t>
            </a:r>
            <a:endParaRPr lang="en-US" dirty="0"/>
          </a:p>
        </p:txBody>
      </p:sp>
      <p:pic>
        <p:nvPicPr>
          <p:cNvPr id="12291" name="Picture 4" descr="第11章四格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1214438"/>
            <a:ext cx="7315200" cy="564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1: </a:t>
            </a:r>
            <a:r>
              <a:rPr lang="en-US" altLang="zh-CN" dirty="0"/>
              <a:t>F</a:t>
            </a:r>
            <a:r>
              <a:rPr lang="en-US" dirty="0"/>
              <a:t>orming / </a:t>
            </a:r>
            <a:r>
              <a:rPr lang="zh-CN" altLang="en-US" dirty="0"/>
              <a:t>萌芽</a:t>
            </a:r>
            <a:endParaRPr lang="en-US" dirty="0"/>
          </a:p>
        </p:txBody>
      </p:sp>
      <p:pic>
        <p:nvPicPr>
          <p:cNvPr id="1433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394195" y="1825625"/>
            <a:ext cx="5686184" cy="4351338"/>
          </a:xfrm>
          <a:noFill/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2: Storming / </a:t>
            </a:r>
            <a:r>
              <a:rPr lang="zh-CN" altLang="en-US" dirty="0"/>
              <a:t>磨合</a:t>
            </a:r>
            <a:endParaRPr lang="en-US" dirty="0"/>
          </a:p>
        </p:txBody>
      </p:sp>
      <p:pic>
        <p:nvPicPr>
          <p:cNvPr id="16387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359160" y="1825625"/>
            <a:ext cx="5756254" cy="4351338"/>
          </a:xfrm>
          <a:noFill/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如何磨合</a:t>
            </a:r>
            <a:endParaRPr lang="en-US" dirty="0"/>
          </a:p>
        </p:txBody>
      </p:sp>
      <p:sp>
        <p:nvSpPr>
          <p:cNvPr id="17410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提供反馈的目的</a:t>
            </a:r>
            <a:endParaRPr lang="en-US" altLang="zh-CN" dirty="0"/>
          </a:p>
          <a:p>
            <a:pPr lvl="1"/>
            <a:r>
              <a:rPr lang="zh-CN" altLang="en-US" dirty="0"/>
              <a:t>为了让别人改进？</a:t>
            </a:r>
            <a:endParaRPr lang="en-US" altLang="zh-CN" dirty="0"/>
          </a:p>
          <a:p>
            <a:pPr lvl="1"/>
            <a:r>
              <a:rPr lang="zh-CN" altLang="en-US" dirty="0"/>
              <a:t>为了自己出气？</a:t>
            </a:r>
            <a:endParaRPr lang="en-US" altLang="zh-CN" dirty="0"/>
          </a:p>
          <a:p>
            <a:pPr lvl="1"/>
            <a:r>
              <a:rPr lang="zh-CN" altLang="en-US" dirty="0"/>
              <a:t>为了羞辱对方？</a:t>
            </a:r>
            <a:endParaRPr lang="en-US" altLang="zh-CN" dirty="0"/>
          </a:p>
          <a:p>
            <a:r>
              <a:rPr lang="en-US" dirty="0"/>
              <a:t>Make it into  3  things to say…</a:t>
            </a:r>
          </a:p>
          <a:p>
            <a:pPr lvl="1"/>
            <a:r>
              <a:rPr lang="zh-CN" altLang="en-US" dirty="0"/>
              <a:t>面包</a:t>
            </a:r>
            <a:r>
              <a:rPr lang="en-US" altLang="zh-CN" dirty="0"/>
              <a:t>/</a:t>
            </a:r>
            <a:r>
              <a:rPr lang="zh-CN" altLang="en-US" dirty="0"/>
              <a:t>肉</a:t>
            </a:r>
            <a:r>
              <a:rPr lang="en-US" altLang="zh-CN" dirty="0"/>
              <a:t>/</a:t>
            </a:r>
            <a:r>
              <a:rPr lang="zh-CN" altLang="en-US" dirty="0"/>
              <a:t>面包</a:t>
            </a:r>
            <a:endParaRPr lang="en-US" dirty="0"/>
          </a:p>
          <a:p>
            <a:pPr lvl="1"/>
            <a:r>
              <a:rPr lang="en-US" dirty="0"/>
              <a:t>Praise,  critical feedback, then praise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Sandwiches </a:t>
            </a:r>
            <a:r>
              <a:rPr lang="en-US" altLang="zh-CN" dirty="0"/>
              <a:t>/ </a:t>
            </a:r>
            <a:r>
              <a:rPr lang="zh-CN" altLang="en-US" dirty="0"/>
              <a:t>三明治</a:t>
            </a:r>
            <a:r>
              <a:rPr lang="en-US" dirty="0"/>
              <a:t>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1600200"/>
            <a:ext cx="3833091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EFDB50-261C-410A-957E-9FEC82C56579}"/>
              </a:ext>
            </a:extLst>
          </p:cNvPr>
          <p:cNvSpPr txBox="1"/>
          <p:nvPr/>
        </p:nvSpPr>
        <p:spPr>
          <a:xfrm>
            <a:off x="6400801" y="1981200"/>
            <a:ext cx="38330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ea"/>
              </a:rPr>
              <a:t>观察它的结构</a:t>
            </a: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有什么规律？</a:t>
            </a:r>
            <a:endParaRPr lang="en-US" altLang="zh-CN" dirty="0">
              <a:latin typeface="+mn-ea"/>
            </a:endParaRPr>
          </a:p>
          <a:p>
            <a:endParaRPr 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95413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 … Meat … Bread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1" y="1676400"/>
            <a:ext cx="6753225" cy="447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6732953" y="1794163"/>
            <a:ext cx="21467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Bread</a:t>
            </a:r>
          </a:p>
        </p:txBody>
      </p:sp>
      <p:sp>
        <p:nvSpPr>
          <p:cNvPr id="7" name="Rectangle 6"/>
          <p:cNvSpPr/>
          <p:nvPr/>
        </p:nvSpPr>
        <p:spPr>
          <a:xfrm>
            <a:off x="7239000" y="4876800"/>
            <a:ext cx="21467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Bread</a:t>
            </a:r>
          </a:p>
        </p:txBody>
      </p:sp>
      <p:sp>
        <p:nvSpPr>
          <p:cNvPr id="8" name="Rectangle 7"/>
          <p:cNvSpPr/>
          <p:nvPr/>
        </p:nvSpPr>
        <p:spPr>
          <a:xfrm>
            <a:off x="7599166" y="3453110"/>
            <a:ext cx="18133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Meat</a:t>
            </a:r>
            <a:endParaRPr lang="en-US" sz="5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3827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build="p"/>
      <p:bldP spid="8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三明治</a:t>
            </a:r>
            <a:r>
              <a:rPr lang="en-US" altLang="zh-CN" dirty="0"/>
              <a:t>/</a:t>
            </a:r>
            <a:r>
              <a:rPr lang="en-US" dirty="0"/>
              <a:t>Sandwich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面包</a:t>
            </a:r>
            <a:r>
              <a:rPr lang="en-US" altLang="zh-CN" dirty="0"/>
              <a:t>/</a:t>
            </a:r>
            <a:r>
              <a:rPr lang="en-US" dirty="0"/>
              <a:t>Bread:  </a:t>
            </a:r>
            <a:r>
              <a:rPr lang="zh-CN" altLang="en-US" dirty="0"/>
              <a:t>共同的愿景和其他共同点</a:t>
            </a:r>
            <a:endParaRPr lang="en-US" dirty="0"/>
          </a:p>
          <a:p>
            <a:r>
              <a:rPr lang="zh-CN" altLang="en-US" dirty="0"/>
              <a:t>肉</a:t>
            </a:r>
            <a:r>
              <a:rPr lang="en-US" altLang="zh-CN" dirty="0"/>
              <a:t>/</a:t>
            </a:r>
            <a:r>
              <a:rPr lang="en-US" dirty="0"/>
              <a:t>Meat:  </a:t>
            </a:r>
          </a:p>
          <a:p>
            <a:pPr lvl="1"/>
            <a:r>
              <a:rPr lang="zh-CN" altLang="en-US" dirty="0"/>
              <a:t>强调“我认为</a:t>
            </a:r>
            <a:r>
              <a:rPr lang="en-US" altLang="zh-CN" dirty="0"/>
              <a:t>/</a:t>
            </a:r>
            <a:r>
              <a:rPr lang="zh-CN" altLang="en-US" dirty="0"/>
              <a:t>我感觉”，描述事实</a:t>
            </a:r>
            <a:endParaRPr lang="en-US" altLang="zh-CN" dirty="0"/>
          </a:p>
          <a:p>
            <a:pPr lvl="2"/>
            <a:r>
              <a:rPr lang="zh-CN" altLang="en-US" dirty="0"/>
              <a:t>这是我真实的感觉，不必评价对方的意图。</a:t>
            </a:r>
            <a:endParaRPr lang="en-US" altLang="zh-CN" dirty="0"/>
          </a:p>
          <a:p>
            <a:pPr lvl="2"/>
            <a:r>
              <a:rPr lang="zh-CN" altLang="en-US" dirty="0"/>
              <a:t>“但是我的确没有伤害你的意思</a:t>
            </a:r>
            <a:r>
              <a:rPr lang="en-US" altLang="zh-CN" dirty="0"/>
              <a:t>…</a:t>
            </a:r>
            <a:r>
              <a:rPr lang="zh-CN" altLang="en-US" dirty="0"/>
              <a:t>” </a:t>
            </a:r>
            <a:endParaRPr lang="en-US" altLang="zh-CN" dirty="0"/>
          </a:p>
          <a:p>
            <a:pPr lvl="2"/>
            <a:r>
              <a:rPr lang="zh-CN" altLang="en-US" dirty="0"/>
              <a:t>“你可能没有，但是事实上我受到了伤害”</a:t>
            </a:r>
            <a:endParaRPr lang="en-US" dirty="0"/>
          </a:p>
          <a:p>
            <a:pPr lvl="1"/>
            <a:r>
              <a:rPr lang="en-US" b="1" dirty="0"/>
              <a:t>Feedback:</a:t>
            </a:r>
            <a:r>
              <a:rPr lang="en-US" dirty="0"/>
              <a:t> </a:t>
            </a:r>
            <a:r>
              <a:rPr lang="zh-CN" altLang="en-US" dirty="0"/>
              <a:t>过去发生的问题，影响</a:t>
            </a:r>
            <a:endParaRPr lang="en-US" dirty="0"/>
          </a:p>
          <a:p>
            <a:pPr lvl="2"/>
            <a:r>
              <a:rPr lang="en-US" b="1" dirty="0"/>
              <a:t>You did something bad, I hate you!</a:t>
            </a:r>
          </a:p>
          <a:p>
            <a:pPr lvl="1"/>
            <a:r>
              <a:rPr lang="en-US" b="1" dirty="0"/>
              <a:t>Feedforward:</a:t>
            </a:r>
            <a:r>
              <a:rPr lang="en-US" dirty="0"/>
              <a:t> </a:t>
            </a:r>
            <a:r>
              <a:rPr lang="zh-CN" altLang="en-US" dirty="0"/>
              <a:t>加上将来如何改进</a:t>
            </a:r>
            <a:r>
              <a:rPr lang="en-US" dirty="0"/>
              <a:t> </a:t>
            </a:r>
          </a:p>
          <a:p>
            <a:pPr lvl="2"/>
            <a:r>
              <a:rPr lang="en-US" b="1" dirty="0"/>
              <a:t>You made mistakes, we can do better!</a:t>
            </a:r>
          </a:p>
          <a:p>
            <a:r>
              <a:rPr lang="zh-CN" altLang="en-US" dirty="0"/>
              <a:t>面包</a:t>
            </a:r>
            <a:r>
              <a:rPr lang="en-US" altLang="zh-CN" dirty="0"/>
              <a:t>/</a:t>
            </a:r>
            <a:r>
              <a:rPr lang="en-US" dirty="0"/>
              <a:t>Brea</a:t>
            </a:r>
            <a:r>
              <a:rPr lang="en-US" altLang="zh-CN" dirty="0"/>
              <a:t>d</a:t>
            </a:r>
            <a:r>
              <a:rPr lang="en-US" dirty="0"/>
              <a:t>:  </a:t>
            </a:r>
            <a:r>
              <a:rPr lang="zh-CN" altLang="en-US" dirty="0"/>
              <a:t>重申共同的远景</a:t>
            </a:r>
            <a:r>
              <a:rPr lang="en-US" altLang="zh-CN" dirty="0"/>
              <a:t>/</a:t>
            </a:r>
            <a:r>
              <a:rPr lang="zh-CN" altLang="en-US" dirty="0"/>
              <a:t>赞扬对方的具体进步</a:t>
            </a:r>
            <a:r>
              <a:rPr lang="en-US" altLang="zh-CN" dirty="0"/>
              <a:t>/</a:t>
            </a:r>
            <a:r>
              <a:rPr lang="zh-CN" altLang="en-US" dirty="0"/>
              <a:t>希望继续进步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9939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5325879-C4B2-475E-B853-DC8F21A63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2C085F-3B19-420D-902A-B55695F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2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435625" cy="1325563"/>
          </a:xfrm>
        </p:spPr>
        <p:txBody>
          <a:bodyPr>
            <a:normAutofit/>
          </a:bodyPr>
          <a:lstStyle/>
          <a:p>
            <a:r>
              <a:rPr lang="zh-CN" altLang="en-US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如何提供反馈</a:t>
            </a:r>
            <a:endParaRPr lang="en-US" sz="4000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974" y="1825625"/>
            <a:ext cx="3606853" cy="435133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针对哪个层次？</a:t>
            </a:r>
            <a:endParaRPr lang="en-US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>
              <a:lnSpc>
                <a:spcPct val="120000"/>
              </a:lnSpc>
            </a:pPr>
            <a:r>
              <a:rPr 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Behavior</a:t>
            </a:r>
            <a:r>
              <a:rPr lang="en-US" altLang="zh-CN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/ </a:t>
            </a: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行为</a:t>
            </a:r>
            <a:endParaRPr lang="en-US" sz="21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>
              <a:lnSpc>
                <a:spcPct val="120000"/>
              </a:lnSpc>
            </a:pP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针对行为，事实，影响</a:t>
            </a:r>
            <a:endParaRPr lang="en-US" sz="21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>
              <a:lnSpc>
                <a:spcPct val="120000"/>
              </a:lnSpc>
            </a:pP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你来晚了</a:t>
            </a:r>
            <a:r>
              <a:rPr lang="en-US" altLang="zh-CN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20 </a:t>
            </a: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分钟</a:t>
            </a:r>
            <a:r>
              <a:rPr lang="en-US" altLang="zh-CN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, </a:t>
            </a: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我们错过了音乐会第一场</a:t>
            </a:r>
            <a:r>
              <a:rPr lang="en-US" altLang="zh-CN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! </a:t>
            </a: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朋友们都进去了。 </a:t>
            </a:r>
            <a:endParaRPr lang="en-US" sz="21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>
              <a:lnSpc>
                <a:spcPct val="120000"/>
              </a:lnSpc>
            </a:pPr>
            <a:r>
              <a:rPr 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Pattern, Motive </a:t>
            </a:r>
            <a:r>
              <a:rPr lang="en-US" altLang="zh-CN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/ </a:t>
            </a: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动机和规律</a:t>
            </a:r>
            <a:endParaRPr lang="en-US" sz="21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>
              <a:lnSpc>
                <a:spcPct val="120000"/>
              </a:lnSpc>
            </a:pP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动机，意图，习惯，规律</a:t>
            </a:r>
            <a:r>
              <a:rPr 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 </a:t>
            </a:r>
          </a:p>
          <a:p>
            <a:pPr lvl="1">
              <a:lnSpc>
                <a:spcPct val="120000"/>
              </a:lnSpc>
            </a:pP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你总是这样</a:t>
            </a:r>
            <a:r>
              <a:rPr lang="en-US" altLang="zh-CN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, </a:t>
            </a: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你总是想让我在朋友面前出丑</a:t>
            </a:r>
            <a:r>
              <a:rPr lang="en-US" altLang="zh-CN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? </a:t>
            </a:r>
            <a:endParaRPr lang="en-US" sz="21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>
              <a:lnSpc>
                <a:spcPct val="120000"/>
              </a:lnSpc>
            </a:pPr>
            <a:r>
              <a:rPr 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Core Property </a:t>
            </a:r>
            <a:r>
              <a:rPr lang="en-US" altLang="zh-CN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/ </a:t>
            </a: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核心属性</a:t>
            </a:r>
            <a:endParaRPr lang="en-US" sz="21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>
              <a:lnSpc>
                <a:spcPct val="120000"/>
              </a:lnSpc>
            </a:pP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核心属性和本质</a:t>
            </a:r>
            <a:endParaRPr lang="en-US" sz="21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lvl="1">
              <a:lnSpc>
                <a:spcPct val="120000"/>
              </a:lnSpc>
            </a:pP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你们男人都不是好东西</a:t>
            </a:r>
            <a:r>
              <a:rPr lang="en-US" altLang="zh-CN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!  </a:t>
            </a:r>
          </a:p>
          <a:p>
            <a:pPr lvl="1">
              <a:lnSpc>
                <a:spcPct val="120000"/>
              </a:lnSpc>
            </a:pPr>
            <a:r>
              <a:rPr lang="zh-CN" altLang="en-US" sz="21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这个学校毕业的都写不好程序</a:t>
            </a:r>
            <a:endParaRPr lang="en-US" sz="21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006988-1917-44F4-A48A-B52CD7AC8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885" y="643464"/>
            <a:ext cx="5431794" cy="557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61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3</a:t>
            </a:r>
            <a:r>
              <a:rPr lang="zh-CN" altLang="en-US" dirty="0"/>
              <a:t>：</a:t>
            </a:r>
            <a:r>
              <a:rPr lang="en-US" altLang="zh-CN" dirty="0" err="1"/>
              <a:t>Norming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规范</a:t>
            </a:r>
            <a:endParaRPr lang="en-US" dirty="0"/>
          </a:p>
        </p:txBody>
      </p:sp>
      <p:pic>
        <p:nvPicPr>
          <p:cNvPr id="1843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048001" y="1447801"/>
            <a:ext cx="5934075" cy="4525963"/>
          </a:xfr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运行这个程序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看看输出是啥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0" y="685800"/>
            <a:ext cx="4010025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54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如何规范</a:t>
            </a:r>
            <a:r>
              <a:rPr lang="en-US" altLang="zh-CN" dirty="0"/>
              <a:t>/How to NORM better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建立规则，仪式，流程，模式</a:t>
            </a:r>
            <a:endParaRPr lang="en-US" altLang="zh-CN" dirty="0"/>
          </a:p>
          <a:p>
            <a:r>
              <a:rPr lang="zh-CN" altLang="en-US" dirty="0"/>
              <a:t>给好行为正面的反馈</a:t>
            </a:r>
            <a:endParaRPr lang="en-US" altLang="zh-CN" dirty="0"/>
          </a:p>
          <a:p>
            <a:r>
              <a:rPr lang="zh-CN" altLang="en-US" dirty="0"/>
              <a:t>明确指出不合适的行为，必要时调整人员</a:t>
            </a:r>
            <a:endParaRPr lang="en-US" altLang="zh-CN" dirty="0"/>
          </a:p>
          <a:p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4: Performing / </a:t>
            </a:r>
            <a:r>
              <a:rPr lang="zh-CN" altLang="en-US" dirty="0"/>
              <a:t>创造</a:t>
            </a:r>
            <a:endParaRPr lang="en-US" dirty="0"/>
          </a:p>
        </p:txBody>
      </p:sp>
      <p:pic>
        <p:nvPicPr>
          <p:cNvPr id="1945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448214" y="1825625"/>
            <a:ext cx="5578146" cy="4351338"/>
          </a:xfrm>
          <a:noFill/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zh-CN" altLang="en-US" dirty="0"/>
              <a:t>另一种可能</a:t>
            </a:r>
            <a:endParaRPr lang="en-US" dirty="0"/>
          </a:p>
        </p:txBody>
      </p:sp>
      <p:sp>
        <p:nvSpPr>
          <p:cNvPr id="2048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团队解散</a:t>
            </a:r>
            <a:r>
              <a:rPr lang="en-US" altLang="zh-CN" dirty="0"/>
              <a:t>/</a:t>
            </a:r>
            <a:r>
              <a:rPr lang="en-US" dirty="0"/>
              <a:t>Deforming</a:t>
            </a:r>
          </a:p>
          <a:p>
            <a:r>
              <a:rPr lang="zh-CN" altLang="en-US" dirty="0"/>
              <a:t>画出一幅团队解散、两人散伙的图</a:t>
            </a:r>
            <a:endParaRPr lang="en-US" altLang="zh-CN" dirty="0"/>
          </a:p>
          <a:p>
            <a:pPr lvl="1"/>
            <a:r>
              <a:rPr lang="en-US" dirty="0"/>
              <a:t>&lt;ask for best picture to describe “deforming”&gt;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两人的合作</a:t>
            </a:r>
            <a:r>
              <a:rPr lang="en-US" altLang="zh-CN" dirty="0"/>
              <a:t>——</a:t>
            </a:r>
            <a:r>
              <a:rPr lang="zh-CN" altLang="en-US" dirty="0"/>
              <a:t>如何影响对方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371600"/>
            <a:ext cx="7435864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157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两人游戏： </a:t>
            </a:r>
            <a:endParaRPr lang="en-US" dirty="0"/>
          </a:p>
        </p:txBody>
      </p:sp>
      <p:sp>
        <p:nvSpPr>
          <p:cNvPr id="16386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两个人从</a:t>
            </a:r>
            <a:r>
              <a:rPr lang="en-US" altLang="zh-CN" dirty="0"/>
              <a:t>1</a:t>
            </a:r>
            <a:r>
              <a:rPr lang="zh-CN" altLang="en-US" dirty="0"/>
              <a:t>开始按自然数顺序轮流依次报数，每人每次只能报</a:t>
            </a:r>
            <a:r>
              <a:rPr lang="en-US" altLang="zh-CN" dirty="0"/>
              <a:t>1-3</a:t>
            </a:r>
            <a:r>
              <a:rPr lang="zh-CN" altLang="en-US" dirty="0"/>
              <a:t>个数，谁先报到</a:t>
            </a:r>
            <a:r>
              <a:rPr lang="en-US" altLang="zh-CN" dirty="0"/>
              <a:t>30</a:t>
            </a:r>
            <a:r>
              <a:rPr lang="zh-CN" altLang="en-US" dirty="0"/>
              <a:t>谁获胜。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102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看起来是巧妙的代码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巧妙的代码  </a:t>
            </a:r>
            <a:r>
              <a:rPr lang="en-US" altLang="zh-CN" dirty="0"/>
              <a:t>vs. </a:t>
            </a:r>
            <a:r>
              <a:rPr lang="zh-CN" altLang="en-US" dirty="0"/>
              <a:t>易懂的代码</a:t>
            </a:r>
            <a:endParaRPr lang="en-US" dirty="0"/>
          </a:p>
          <a:p>
            <a:r>
              <a:rPr lang="zh-CN" altLang="en-US" dirty="0"/>
              <a:t>代码的形状就注释了代码的功能</a:t>
            </a:r>
            <a:endParaRPr lang="en-US" dirty="0"/>
          </a:p>
          <a:p>
            <a:pPr lvl="1"/>
            <a:r>
              <a:rPr lang="zh-CN" altLang="en-US" dirty="0"/>
              <a:t>谁懂？</a:t>
            </a:r>
            <a:endParaRPr lang="en-US" altLang="zh-CN" dirty="0"/>
          </a:p>
          <a:p>
            <a:pPr lvl="1"/>
            <a:r>
              <a:rPr lang="zh-CN" altLang="en-US" dirty="0"/>
              <a:t>如何维护？</a:t>
            </a:r>
            <a:endParaRPr lang="en-US" dirty="0"/>
          </a:p>
          <a:p>
            <a:pPr lvl="1"/>
            <a:r>
              <a:rPr lang="zh-CN" altLang="en-US" dirty="0"/>
              <a:t>如果我要写</a:t>
            </a:r>
            <a:r>
              <a:rPr lang="en-US" dirty="0"/>
              <a:t> “D” </a:t>
            </a:r>
            <a:r>
              <a:rPr lang="zh-CN" altLang="en-US" dirty="0"/>
              <a:t>形状的代码</a:t>
            </a:r>
            <a:r>
              <a:rPr lang="en-US" dirty="0"/>
              <a:t>? </a:t>
            </a:r>
            <a:r>
              <a:rPr lang="zh-CN" altLang="en-US" dirty="0"/>
              <a:t>怎么办？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4147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05325879-C4B2-475E-B853-DC8F21A63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12C085F-3B19-420D-902A-B55695F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3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1" y="365125"/>
            <a:ext cx="3435625" cy="1325563"/>
          </a:xfrm>
        </p:spPr>
        <p:txBody>
          <a:bodyPr>
            <a:normAutofit/>
          </a:bodyPr>
          <a:lstStyle/>
          <a:p>
            <a:r>
              <a:rPr lang="zh-CN" altLang="en-US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代码还是给人读</a:t>
            </a:r>
            <a:r>
              <a:rPr lang="en-US" altLang="zh-CN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/</a:t>
            </a:r>
            <a:r>
              <a:rPr lang="zh-CN" altLang="en-US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维护</a:t>
            </a:r>
            <a:endParaRPr lang="en-US" sz="4000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66974" y="1825625"/>
            <a:ext cx="3606853" cy="4351338"/>
          </a:xfrm>
        </p:spPr>
        <p:txBody>
          <a:bodyPr>
            <a:normAutofit/>
          </a:bodyPr>
          <a:lstStyle/>
          <a:p>
            <a:pPr marL="107950"/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你的代码决定了你的</a:t>
            </a:r>
            <a:r>
              <a:rPr lang="en-US" altLang="zh-CN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RP</a:t>
            </a:r>
          </a:p>
          <a:p>
            <a:pPr marL="363538" lvl="1"/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软件团队就是一个小社会</a:t>
            </a:r>
            <a:endParaRPr lang="en-US" altLang="zh-CN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628714" lvl="2"/>
            <a:r>
              <a:rPr lang="zh-CN" altLang="en-US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不要搞得大家看不起你的</a:t>
            </a:r>
            <a:r>
              <a:rPr lang="en-US" altLang="zh-CN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 RP</a:t>
            </a:r>
          </a:p>
          <a:p>
            <a:pPr marL="107950"/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越早发现问题越好</a:t>
            </a:r>
            <a:endParaRPr lang="en-US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3538" lvl="1"/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代码复审越早越好</a:t>
            </a:r>
            <a:endParaRPr lang="en-US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363538" lvl="1"/>
            <a:r>
              <a:rPr lang="zh-CN" alt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推到极致</a:t>
            </a:r>
            <a:endParaRPr lang="en-US" altLang="zh-CN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628714" lvl="2"/>
            <a:r>
              <a:rPr lang="zh-CN" altLang="en-US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当你写的时候，就有人复审 </a:t>
            </a:r>
            <a:r>
              <a:rPr lang="en-US" altLang="zh-CN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= </a:t>
            </a:r>
            <a:r>
              <a:rPr lang="en-US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Pair Programming</a:t>
            </a:r>
          </a:p>
          <a:p>
            <a:endParaRPr lang="en-US" sz="20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1026" name="Picture 2" descr="Image result for code review jokes">
            <a:extLst>
              <a:ext uri="{FF2B5EF4-FFF2-40B4-BE49-F238E27FC236}">
                <a16:creationId xmlns:a16="http://schemas.microsoft.com/office/drawing/2014/main" id="{EF01F54A-8966-4EC8-B85C-C35508749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842" y="643464"/>
            <a:ext cx="6155880" cy="5571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3265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Broken Window (</a:t>
            </a:r>
            <a:r>
              <a:rPr lang="zh-CN" altLang="en-US" dirty="0"/>
              <a:t>破窗理论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13314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7950"/>
            <a:r>
              <a:rPr lang="en-US" sz="2400" dirty="0"/>
              <a:t>Broken Window Theory</a:t>
            </a:r>
          </a:p>
          <a:p>
            <a:pPr marL="363538" lvl="1"/>
            <a:r>
              <a:rPr lang="en-US" sz="2000" dirty="0"/>
              <a:t>A few broken windows -&gt; </a:t>
            </a:r>
          </a:p>
          <a:p>
            <a:pPr marL="363538" lvl="1"/>
            <a:r>
              <a:rPr lang="en-US" sz="2000" dirty="0"/>
              <a:t>more broken windows -&gt; </a:t>
            </a:r>
          </a:p>
          <a:p>
            <a:pPr marL="363538" lvl="1"/>
            <a:r>
              <a:rPr lang="en-US" sz="2000" dirty="0"/>
              <a:t>vandalizing the house</a:t>
            </a:r>
          </a:p>
          <a:p>
            <a:pPr marL="363538" lvl="1"/>
            <a:r>
              <a:rPr lang="en-US" sz="2000" dirty="0"/>
              <a:t>Litter on a sidewalk -&gt; </a:t>
            </a:r>
          </a:p>
          <a:p>
            <a:pPr marL="363538" lvl="1"/>
            <a:r>
              <a:rPr lang="en-US" sz="2000" dirty="0"/>
              <a:t>more litter -&gt; </a:t>
            </a:r>
          </a:p>
          <a:p>
            <a:pPr marL="363538" lvl="1"/>
            <a:r>
              <a:rPr lang="en-US" sz="2000" dirty="0"/>
              <a:t>becomes a dumping ground -&gt; </a:t>
            </a:r>
          </a:p>
          <a:p>
            <a:pPr marL="363538" lvl="1"/>
            <a:r>
              <a:rPr lang="en-US" sz="2000" dirty="0"/>
              <a:t>unsafe street</a:t>
            </a:r>
          </a:p>
          <a:p>
            <a:pPr marL="107950"/>
            <a:r>
              <a:rPr lang="en-US" sz="2400" dirty="0"/>
              <a:t>Example - New York City in 1980’s</a:t>
            </a:r>
          </a:p>
          <a:p>
            <a:pPr marL="363538" lvl="1"/>
            <a:r>
              <a:rPr lang="en-US" sz="2000" dirty="0"/>
              <a:t>Start from small violations, strictly enforce the law</a:t>
            </a:r>
          </a:p>
          <a:p>
            <a:pPr marL="363538" lvl="1"/>
            <a:r>
              <a:rPr lang="en-US" sz="2000" dirty="0"/>
              <a:t>Clean up subway and subway cars, every line, every car, everyday</a:t>
            </a:r>
          </a:p>
        </p:txBody>
      </p:sp>
      <p:sp>
        <p:nvSpPr>
          <p:cNvPr id="2" name="矩形 1"/>
          <p:cNvSpPr/>
          <p:nvPr/>
        </p:nvSpPr>
        <p:spPr>
          <a:xfrm>
            <a:off x="1149816" y="1447800"/>
            <a:ext cx="7689383" cy="4893647"/>
          </a:xfrm>
          <a:prstGeom prst="rect">
            <a:avLst/>
          </a:prstGeom>
          <a:solidFill>
            <a:srgbClr val="11465E"/>
          </a:solidFill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FFFF00"/>
                </a:solidFill>
              </a:rPr>
              <a:t>破窗理论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窗户破了一些-&gt;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更多破窗户-&gt;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破坏房屋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人行道上的垃圾-&gt;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更多垃圾-&gt;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成为垃圾场-&gt;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不安全的街道</a:t>
            </a:r>
          </a:p>
          <a:p>
            <a:r>
              <a:rPr lang="zh-CN" altLang="en-US" sz="2400" dirty="0">
                <a:solidFill>
                  <a:srgbClr val="FFFF00"/>
                </a:solidFill>
              </a:rPr>
              <a:t>示例-1980年代的纽约市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从小违规入手，严格执法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每天清理地铁和地铁车厢，每条线路，每辆车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8387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破窗理论在软件工程中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66737" lvl="1" indent="-457200">
              <a:defRPr/>
            </a:pPr>
            <a:r>
              <a:rPr lang="zh-CN" altLang="en-US" dirty="0"/>
              <a:t>一样存在</a:t>
            </a:r>
            <a:r>
              <a:rPr lang="en-US" dirty="0"/>
              <a:t>!</a:t>
            </a:r>
          </a:p>
          <a:p>
            <a:pPr marL="566737" lvl="1" indent="-457200">
              <a:defRPr/>
            </a:pPr>
            <a:r>
              <a:rPr lang="zh-CN" altLang="en-US" dirty="0"/>
              <a:t>如果小问题不修复， 那何必注意细节？</a:t>
            </a:r>
            <a:endParaRPr lang="en-US" dirty="0"/>
          </a:p>
          <a:p>
            <a:pPr marL="566737" lvl="1" indent="-457200">
              <a:defRPr/>
            </a:pPr>
            <a:r>
              <a:rPr lang="zh-CN" altLang="en-US" dirty="0"/>
              <a:t>如果长时间都没有测试和每日构建， 为何要不断提到代码质量？</a:t>
            </a:r>
            <a:endParaRPr lang="en-US" altLang="zh-CN" dirty="0"/>
          </a:p>
          <a:p>
            <a:pPr marL="566737" lvl="1" indent="-457200">
              <a:defRPr/>
            </a:pPr>
            <a:r>
              <a:rPr lang="zh-CN" altLang="en-US" dirty="0"/>
              <a:t>如果我签入代码前，整个项目就编译不了， 那我签入一些编译不了的代码也无妨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628950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Yahei">
      <a:majorFont>
        <a:latin typeface="Calibri Light"/>
        <a:ea typeface="Microsoft YaHei UI"/>
        <a:cs typeface=""/>
      </a:majorFont>
      <a:minorFont>
        <a:latin typeface="Calibri"/>
        <a:ea typeface="Microsoft YaHei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71182FA640024E8A2815D490E1EF25" ma:contentTypeVersion="0" ma:contentTypeDescription="Create a new document." ma:contentTypeScope="" ma:versionID="3591aab47f172a2900f307f59d42222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f28ea01430cdfb20a10736313f817e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AD68A9-AC33-4D5E-8965-E195C639AA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6A3927A-AB82-49FD-A956-BA1FE019E539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9BBD450-ED2C-4B32-AA11-0C24F8E183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1830</TotalTime>
  <Words>3832</Words>
  <Application>Microsoft Office PowerPoint</Application>
  <PresentationFormat>宽屏</PresentationFormat>
  <Paragraphs>429</Paragraphs>
  <Slides>54</Slides>
  <Notes>10</Notes>
  <HiddenSlides>1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54</vt:i4>
      </vt:variant>
    </vt:vector>
  </HeadingPairs>
  <TitlesOfParts>
    <vt:vector size="64" baseType="lpstr">
      <vt:lpstr>Microsoft YaHei UI</vt:lpstr>
      <vt:lpstr>SimHei</vt:lpstr>
      <vt:lpstr>Microsoft YaHei</vt:lpstr>
      <vt:lpstr>Arial</vt:lpstr>
      <vt:lpstr>Calibri</vt:lpstr>
      <vt:lpstr>Calibri Light</vt:lpstr>
      <vt:lpstr>Times New Roman</vt:lpstr>
      <vt:lpstr>Verdana</vt:lpstr>
      <vt:lpstr>Wingdings 3</vt:lpstr>
      <vt:lpstr>Depth</vt:lpstr>
      <vt:lpstr>两人合作</vt:lpstr>
      <vt:lpstr>内容</vt:lpstr>
      <vt:lpstr>代码质量</vt:lpstr>
      <vt:lpstr>巧妙的代码 vs. 好代码</vt:lpstr>
      <vt:lpstr>运行这个程序</vt:lpstr>
      <vt:lpstr>看起来是巧妙的代码</vt:lpstr>
      <vt:lpstr>代码还是给人读/维护</vt:lpstr>
      <vt:lpstr>Broken Window (破窗理论)</vt:lpstr>
      <vt:lpstr>破窗理论在软件工程中</vt:lpstr>
      <vt:lpstr>What’s solid code?</vt:lpstr>
      <vt:lpstr>代码风格规范</vt:lpstr>
      <vt:lpstr>注释–多余注释</vt:lpstr>
      <vt:lpstr>注释–多余注释</vt:lpstr>
      <vt:lpstr>代码设计规范</vt:lpstr>
      <vt:lpstr>代码复审</vt:lpstr>
      <vt:lpstr>代码复审的目的</vt:lpstr>
      <vt:lpstr>复审应该多严格？</vt:lpstr>
      <vt:lpstr>代码复审核查表</vt:lpstr>
      <vt:lpstr>代码复审核查表</vt:lpstr>
      <vt:lpstr>代码复审核查表</vt:lpstr>
      <vt:lpstr>态度问题</vt:lpstr>
      <vt:lpstr>代码复审 in Visual Studio</vt:lpstr>
      <vt:lpstr>Team Work</vt:lpstr>
      <vt:lpstr>结对编程</vt:lpstr>
      <vt:lpstr>最早有记录的结对编程</vt:lpstr>
      <vt:lpstr>结对编程 Pair Programming</vt:lpstr>
      <vt:lpstr>Pair Programming Examples</vt:lpstr>
      <vt:lpstr>好处</vt:lpstr>
      <vt:lpstr>好处</vt:lpstr>
      <vt:lpstr>坏处/Drawbacks</vt:lpstr>
      <vt:lpstr>最合适的场景</vt:lpstr>
      <vt:lpstr>不适合的场景</vt:lpstr>
      <vt:lpstr>个人要避免不好的习惯</vt:lpstr>
      <vt:lpstr>Famous collaboration of a pair</vt:lpstr>
      <vt:lpstr>Examples:  Hewlett and Packard (惠普公司的两位创始人在车库工作）</vt:lpstr>
      <vt:lpstr>Examples – Wozniak and Jobs (苹果公司的两位创始人)</vt:lpstr>
      <vt:lpstr>Paul and Bill  (微软公司的两位创始人)</vt:lpstr>
      <vt:lpstr>Jerry Yang and David Filo (YAHOO 的两位创始人 DAVID &amp; JERRY)</vt:lpstr>
      <vt:lpstr>Page and Brin  (GOOGLE 的两位创始人)</vt:lpstr>
      <vt:lpstr>Facebook: Mark and Eduardo (FACEBOOK 的两位创始人 MARK AND EDUARDO [电影画面])</vt:lpstr>
      <vt:lpstr>合作</vt:lpstr>
      <vt:lpstr>1: Forming / 萌芽</vt:lpstr>
      <vt:lpstr>2: Storming / 磨合</vt:lpstr>
      <vt:lpstr>如何磨合</vt:lpstr>
      <vt:lpstr>Sandwiches / 三明治 </vt:lpstr>
      <vt:lpstr>Bread … Meat … Bread</vt:lpstr>
      <vt:lpstr>三明治/Sandwich Steps</vt:lpstr>
      <vt:lpstr>如何提供反馈</vt:lpstr>
      <vt:lpstr>3：Norming / 规范</vt:lpstr>
      <vt:lpstr>如何规范/How to NORM better</vt:lpstr>
      <vt:lpstr>4: Performing / 创造</vt:lpstr>
      <vt:lpstr>另一种可能</vt:lpstr>
      <vt:lpstr>两人的合作——如何影响对方</vt:lpstr>
      <vt:lpstr>两人游戏：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两人合作</dc:title>
  <dc:creator>Xin Zou</dc:creator>
  <cp:lastModifiedBy>zm</cp:lastModifiedBy>
  <cp:revision>57</cp:revision>
  <cp:lastPrinted>2020-09-29T00:21:17Z</cp:lastPrinted>
  <dcterms:created xsi:type="dcterms:W3CDTF">2018-10-18T05:30:20Z</dcterms:created>
  <dcterms:modified xsi:type="dcterms:W3CDTF">2020-09-29T01:23:01Z</dcterms:modified>
</cp:coreProperties>
</file>